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33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8" r:id="rId32"/>
  </p:sldIdLst>
  <p:sldSz cx="9144000" cy="5143500" type="screen16x9"/>
  <p:notesSz cx="6858000" cy="9144000"/>
  <p:embeddedFontLst>
    <p:embeddedFont>
      <p:font typeface="Bitter" pitchFamily="2" charset="77"/>
      <p:regular r:id="rId34"/>
      <p:bold r:id="rId35"/>
      <p:italic r:id="rId36"/>
      <p:boldItalic r:id="rId37"/>
    </p:embeddedFont>
    <p:embeddedFont>
      <p:font typeface="Inter" panose="020B0502030000000004" pitchFamily="34" charset="0"/>
      <p:regular r:id="rId38"/>
      <p:bold r:id="rId39"/>
    </p:embeddedFont>
    <p:embeddedFont>
      <p:font typeface="Inter-Regular" panose="020B0502030000000004" pitchFamily="34" charset="0"/>
      <p:regular r:id="rId40"/>
      <p:bold r:id="rId41"/>
    </p:embeddedFont>
    <p:embeddedFont>
      <p:font typeface="Open Sans" panose="020B0606030504020204" pitchFamily="34" charset="0"/>
      <p:regular r:id="rId42"/>
      <p:bold r:id="rId43"/>
      <p:italic r:id="rId44"/>
      <p:boldItalic r:id="rId45"/>
    </p:embeddedFont>
    <p:embeddedFont>
      <p:font typeface="Open Sans Light" panose="020B0306030504020204" pitchFamily="34" charset="0"/>
      <p:regular r:id="rId46"/>
      <p:bold r:id="rId47"/>
      <p:italic r:id="rId48"/>
      <p:boldItalic r:id="rId49"/>
    </p:embeddedFont>
    <p:embeddedFont>
      <p:font typeface="Open Sans SemiBold" panose="020B0606030504020204" pitchFamily="3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09"/>
  </p:normalViewPr>
  <p:slideViewPr>
    <p:cSldViewPr snapToGrid="0" snapToObjects="1">
      <p:cViewPr varScale="1">
        <p:scale>
          <a:sx n="191" d="100"/>
          <a:sy n="191" d="100"/>
        </p:scale>
        <p:origin x="2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e173693e7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e173693e7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173693e78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173693e78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e173693e78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e173693e78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173693e78_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e173693e78_0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e3578675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e3578675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e173693e78_0_10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e173693e78_0_10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e173693e78_0_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e173693e78_0_7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e173693e78_0_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e173693e78_0_9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e173693e78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e173693e78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e173693e78_0_9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e173693e78_0_9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173693e78_0_1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e173693e78_0_1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173693e78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173693e78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e173693e78_0_1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e173693e78_0_1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e173693e78_0_1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e173693e78_0_1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e173693e78_0_1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e173693e78_0_1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e173693e78_0_1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e173693e78_0_1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e173693e78_0_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e173693e78_0_6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e173693e78_0_1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e173693e78_0_1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e173693e78_0_1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e173693e78_0_1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e173693e78_0_1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e173693e78_0_1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e173693e78_0_1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e173693e78_0_1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e173693e78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e173693e78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173693e78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173693e78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e173693e78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e173693e78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e173693e78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e173693e78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173693e78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e173693e78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173693e78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e173693e78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173693e78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e173693e78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173693e7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e173693e7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173693e78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173693e78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173693e78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173693e78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itle">
  <p:cSld name="TITLE">
    <p:bg>
      <p:bgPr>
        <a:solidFill>
          <a:schemeClr val="accen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69000" y="365700"/>
            <a:ext cx="8463300" cy="17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Noto Serif SC"/>
              <a:buNone/>
              <a:defRPr sz="4400" b="0">
                <a:solidFill>
                  <a:srgbClr val="FFFFFF"/>
                </a:solidFill>
                <a:latin typeface="Noto Serif SC"/>
                <a:ea typeface="Noto Serif SC"/>
                <a:cs typeface="Noto Serif SC"/>
                <a:sym typeface="Noto Serif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Noto Serif SC"/>
              <a:buNone/>
              <a:defRPr sz="5200">
                <a:latin typeface="Noto Serif SC"/>
                <a:ea typeface="Noto Serif SC"/>
                <a:cs typeface="Noto Serif SC"/>
                <a:sym typeface="Noto Serif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Noto Serif SC"/>
              <a:buNone/>
              <a:defRPr sz="5200">
                <a:latin typeface="Noto Serif SC"/>
                <a:ea typeface="Noto Serif SC"/>
                <a:cs typeface="Noto Serif SC"/>
                <a:sym typeface="Noto Serif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Noto Serif SC"/>
              <a:buNone/>
              <a:defRPr sz="5200">
                <a:latin typeface="Noto Serif SC"/>
                <a:ea typeface="Noto Serif SC"/>
                <a:cs typeface="Noto Serif SC"/>
                <a:sym typeface="Noto Serif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Noto Serif SC"/>
              <a:buNone/>
              <a:defRPr sz="5200">
                <a:latin typeface="Noto Serif SC"/>
                <a:ea typeface="Noto Serif SC"/>
                <a:cs typeface="Noto Serif SC"/>
                <a:sym typeface="Noto Serif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Noto Serif SC"/>
              <a:buNone/>
              <a:defRPr sz="5200">
                <a:latin typeface="Noto Serif SC"/>
                <a:ea typeface="Noto Serif SC"/>
                <a:cs typeface="Noto Serif SC"/>
                <a:sym typeface="Noto Serif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Noto Serif SC"/>
              <a:buNone/>
              <a:defRPr sz="5200">
                <a:latin typeface="Noto Serif SC"/>
                <a:ea typeface="Noto Serif SC"/>
                <a:cs typeface="Noto Serif SC"/>
                <a:sym typeface="Noto Serif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Noto Serif SC"/>
              <a:buNone/>
              <a:defRPr sz="5200">
                <a:latin typeface="Noto Serif SC"/>
                <a:ea typeface="Noto Serif SC"/>
                <a:cs typeface="Noto Serif SC"/>
                <a:sym typeface="Noto Serif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Noto Serif SC"/>
              <a:buNone/>
              <a:defRPr sz="5200">
                <a:latin typeface="Noto Serif SC"/>
                <a:ea typeface="Noto Serif SC"/>
                <a:cs typeface="Noto Serif SC"/>
                <a:sym typeface="Noto Serif SC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69000" y="2257425"/>
            <a:ext cx="84633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oto Sans SC"/>
              <a:buNone/>
              <a:defRPr sz="2200" b="1">
                <a:solidFill>
                  <a:schemeClr val="accent2"/>
                </a:solidFill>
                <a:latin typeface="Noto Sans SC"/>
                <a:ea typeface="Noto Sans SC"/>
                <a:cs typeface="Noto Sans SC"/>
                <a:sym typeface="Noto Sans S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C"/>
              <a:buNone/>
              <a:defRPr sz="2800" b="1">
                <a:latin typeface="Noto Sans SC"/>
                <a:ea typeface="Noto Sans SC"/>
                <a:cs typeface="Noto Sans SC"/>
                <a:sym typeface="Noto Sans S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C"/>
              <a:buNone/>
              <a:defRPr sz="2800" b="1">
                <a:latin typeface="Noto Sans SC"/>
                <a:ea typeface="Noto Sans SC"/>
                <a:cs typeface="Noto Sans SC"/>
                <a:sym typeface="Noto Sans S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C"/>
              <a:buNone/>
              <a:defRPr sz="2800" b="1">
                <a:latin typeface="Noto Sans SC"/>
                <a:ea typeface="Noto Sans SC"/>
                <a:cs typeface="Noto Sans SC"/>
                <a:sym typeface="Noto Sans S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C"/>
              <a:buNone/>
              <a:defRPr sz="2800" b="1">
                <a:latin typeface="Noto Sans SC"/>
                <a:ea typeface="Noto Sans SC"/>
                <a:cs typeface="Noto Sans SC"/>
                <a:sym typeface="Noto Sans S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C"/>
              <a:buNone/>
              <a:defRPr sz="2800" b="1">
                <a:latin typeface="Noto Sans SC"/>
                <a:ea typeface="Noto Sans SC"/>
                <a:cs typeface="Noto Sans SC"/>
                <a:sym typeface="Noto Sans S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C"/>
              <a:buNone/>
              <a:defRPr sz="2800" b="1">
                <a:latin typeface="Noto Sans SC"/>
                <a:ea typeface="Noto Sans SC"/>
                <a:cs typeface="Noto Sans SC"/>
                <a:sym typeface="Noto Sans S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C"/>
              <a:buNone/>
              <a:defRPr sz="2800" b="1">
                <a:latin typeface="Noto Sans SC"/>
                <a:ea typeface="Noto Sans SC"/>
                <a:cs typeface="Noto Sans SC"/>
                <a:sym typeface="Noto Sans S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C"/>
              <a:buNone/>
              <a:defRPr sz="2800" b="1">
                <a:latin typeface="Noto Sans SC"/>
                <a:ea typeface="Noto Sans SC"/>
                <a:cs typeface="Noto Sans SC"/>
                <a:sym typeface="Noto Sans SC"/>
              </a:defRPr>
            </a:lvl9pPr>
          </a:lstStyle>
          <a:p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8996" y="4291547"/>
            <a:ext cx="1583782" cy="25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ft column content">
  <p:cSld name="ONE_COLUMN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369000" y="365700"/>
            <a:ext cx="3836700" cy="96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 b="0">
                <a:latin typeface="Noto Serif SC"/>
                <a:ea typeface="Noto Serif SC"/>
                <a:cs typeface="Noto Serif SC"/>
                <a:sym typeface="Noto Serif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body" idx="1"/>
          </p:nvPr>
        </p:nvSpPr>
        <p:spPr>
          <a:xfrm>
            <a:off x="369000" y="1754875"/>
            <a:ext cx="38343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Font typeface="Noto Sans SC"/>
              <a:buChar char="●"/>
              <a:defRPr sz="1600">
                <a:latin typeface="Noto Sans SC"/>
                <a:ea typeface="Noto Sans SC"/>
                <a:cs typeface="Noto Sans SC"/>
                <a:sym typeface="Noto Sans SC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○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■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●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○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■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●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○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■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subTitle" idx="2"/>
          </p:nvPr>
        </p:nvSpPr>
        <p:spPr>
          <a:xfrm>
            <a:off x="371469" y="1251075"/>
            <a:ext cx="3834300" cy="42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oto Sans SC"/>
              <a:buNone/>
              <a:defRPr sz="1600" b="1">
                <a:latin typeface="Noto Sans SC"/>
                <a:ea typeface="Noto Sans SC"/>
                <a:cs typeface="Noto Sans SC"/>
                <a:sym typeface="Noto Sans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split">
  <p:cSld name="ONE_COLUMN_TEXT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369000" y="365700"/>
            <a:ext cx="3836700" cy="96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 b="0">
                <a:latin typeface="Noto Serif SC"/>
                <a:ea typeface="Noto Serif SC"/>
                <a:cs typeface="Noto Serif SC"/>
                <a:sym typeface="Noto Serif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1"/>
          </p:nvPr>
        </p:nvSpPr>
        <p:spPr>
          <a:xfrm>
            <a:off x="369000" y="1754875"/>
            <a:ext cx="3834300" cy="302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Font typeface="Noto Sans SC"/>
              <a:buChar char="●"/>
              <a:defRPr sz="1600">
                <a:latin typeface="Noto Sans SC"/>
                <a:ea typeface="Noto Sans SC"/>
                <a:cs typeface="Noto Sans SC"/>
                <a:sym typeface="Noto Sans SC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○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■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●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○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■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●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○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■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2"/>
          </p:nvPr>
        </p:nvSpPr>
        <p:spPr>
          <a:xfrm>
            <a:off x="371469" y="1251075"/>
            <a:ext cx="3834300" cy="42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C"/>
              <a:buNone/>
              <a:defRPr sz="1600" b="1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body" idx="3"/>
          </p:nvPr>
        </p:nvSpPr>
        <p:spPr>
          <a:xfrm>
            <a:off x="4940700" y="1331700"/>
            <a:ext cx="3834300" cy="248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Font typeface="Noto Sans SC"/>
              <a:buChar char="●"/>
              <a:defRPr sz="1600">
                <a:latin typeface="Noto Sans SC"/>
                <a:ea typeface="Noto Sans SC"/>
                <a:cs typeface="Noto Sans SC"/>
                <a:sym typeface="Noto Sans SC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○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■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●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○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■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●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○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■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69000" y="365700"/>
            <a:ext cx="6367800" cy="44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Noto Serif SC"/>
              <a:buNone/>
              <a:defRPr sz="3200" b="0">
                <a:latin typeface="Noto Serif SC"/>
                <a:ea typeface="Noto Serif SC"/>
                <a:cs typeface="Noto Serif SC"/>
                <a:sym typeface="Noto Serif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Font typeface="Noto Serif SC"/>
              <a:buNone/>
              <a:defRPr sz="4100">
                <a:latin typeface="Noto Serif SC"/>
                <a:ea typeface="Noto Serif SC"/>
                <a:cs typeface="Noto Serif SC"/>
                <a:sym typeface="Noto Serif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Font typeface="Noto Serif SC"/>
              <a:buNone/>
              <a:defRPr sz="4100">
                <a:latin typeface="Noto Serif SC"/>
                <a:ea typeface="Noto Serif SC"/>
                <a:cs typeface="Noto Serif SC"/>
                <a:sym typeface="Noto Serif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Font typeface="Noto Serif SC"/>
              <a:buNone/>
              <a:defRPr sz="4100">
                <a:latin typeface="Noto Serif SC"/>
                <a:ea typeface="Noto Serif SC"/>
                <a:cs typeface="Noto Serif SC"/>
                <a:sym typeface="Noto Serif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Font typeface="Noto Serif SC"/>
              <a:buNone/>
              <a:defRPr sz="4100">
                <a:latin typeface="Noto Serif SC"/>
                <a:ea typeface="Noto Serif SC"/>
                <a:cs typeface="Noto Serif SC"/>
                <a:sym typeface="Noto Serif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Font typeface="Noto Serif SC"/>
              <a:buNone/>
              <a:defRPr sz="4100">
                <a:latin typeface="Noto Serif SC"/>
                <a:ea typeface="Noto Serif SC"/>
                <a:cs typeface="Noto Serif SC"/>
                <a:sym typeface="Noto Serif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Font typeface="Noto Serif SC"/>
              <a:buNone/>
              <a:defRPr sz="4100">
                <a:latin typeface="Noto Serif SC"/>
                <a:ea typeface="Noto Serif SC"/>
                <a:cs typeface="Noto Serif SC"/>
                <a:sym typeface="Noto Serif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Font typeface="Noto Serif SC"/>
              <a:buNone/>
              <a:defRPr sz="4100">
                <a:latin typeface="Noto Serif SC"/>
                <a:ea typeface="Noto Serif SC"/>
                <a:cs typeface="Noto Serif SC"/>
                <a:sym typeface="Noto Serif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Font typeface="Noto Serif SC"/>
              <a:buNone/>
              <a:defRPr sz="4100">
                <a:latin typeface="Noto Serif SC"/>
                <a:ea typeface="Noto Serif SC"/>
                <a:cs typeface="Noto Serif SC"/>
                <a:sym typeface="Noto Serif SC"/>
              </a:defRPr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 hasCustomPrompt="1"/>
          </p:nvPr>
        </p:nvSpPr>
        <p:spPr>
          <a:xfrm>
            <a:off x="4938300" y="1106125"/>
            <a:ext cx="3836700" cy="196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4938300" y="3152225"/>
            <a:ext cx="3836700" cy="130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Font typeface="Noto Sans SC"/>
              <a:buChar char="●"/>
              <a:defRPr sz="2200" b="1">
                <a:latin typeface="Noto Sans SC"/>
                <a:ea typeface="Noto Sans SC"/>
                <a:cs typeface="Noto Sans SC"/>
                <a:sym typeface="Noto Sans SC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○"/>
              <a:defRPr>
                <a:latin typeface="Noto Sans SC"/>
                <a:ea typeface="Noto Sans SC"/>
                <a:cs typeface="Noto Sans SC"/>
                <a:sym typeface="Noto Sans SC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■"/>
              <a:defRPr>
                <a:latin typeface="Noto Sans SC"/>
                <a:ea typeface="Noto Sans SC"/>
                <a:cs typeface="Noto Sans SC"/>
                <a:sym typeface="Noto Sans SC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●"/>
              <a:defRPr>
                <a:latin typeface="Noto Sans SC"/>
                <a:ea typeface="Noto Sans SC"/>
                <a:cs typeface="Noto Sans SC"/>
                <a:sym typeface="Noto Sans SC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○"/>
              <a:defRPr>
                <a:latin typeface="Noto Sans SC"/>
                <a:ea typeface="Noto Sans SC"/>
                <a:cs typeface="Noto Sans SC"/>
                <a:sym typeface="Noto Sans SC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■"/>
              <a:defRPr>
                <a:latin typeface="Noto Sans SC"/>
                <a:ea typeface="Noto Sans SC"/>
                <a:cs typeface="Noto Sans SC"/>
                <a:sym typeface="Noto Sans SC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●"/>
              <a:defRPr>
                <a:latin typeface="Noto Sans SC"/>
                <a:ea typeface="Noto Sans SC"/>
                <a:cs typeface="Noto Sans SC"/>
                <a:sym typeface="Noto Sans SC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○"/>
              <a:defRPr>
                <a:latin typeface="Noto Sans SC"/>
                <a:ea typeface="Noto Sans SC"/>
                <a:cs typeface="Noto Sans SC"/>
                <a:sym typeface="Noto Sans SC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■"/>
              <a:defRPr>
                <a:latin typeface="Noto Sans SC"/>
                <a:ea typeface="Noto Sans SC"/>
                <a:cs typeface="Noto Sans SC"/>
                <a:sym typeface="Noto Sans SC"/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411300" y="297900"/>
            <a:ext cx="83214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sldNum" idx="12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411250" y="1364600"/>
            <a:ext cx="8321400" cy="3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 Light"/>
              <a:buChar char="●"/>
              <a:defRPr sz="1600"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 Light"/>
              <a:buChar char="○"/>
              <a:defRPr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200"/>
              <a:buChar char="■"/>
              <a:defRPr sz="1200">
                <a:solidFill>
                  <a:srgbClr val="5E5E5E"/>
                </a:solidFill>
              </a:defRPr>
            </a:lvl3pPr>
            <a:lvl4pPr marL="1828800" lvl="3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Char char="●"/>
              <a:defRPr sz="900">
                <a:solidFill>
                  <a:srgbClr val="5E5E5E"/>
                </a:solidFill>
              </a:defRPr>
            </a:lvl4pPr>
            <a:lvl5pPr marL="2286000" lvl="4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subTitle" idx="2"/>
          </p:nvPr>
        </p:nvSpPr>
        <p:spPr>
          <a:xfrm>
            <a:off x="411250" y="759025"/>
            <a:ext cx="83214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CUSTOM_9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>
            <a:spLocks noGrp="1"/>
          </p:cNvSpPr>
          <p:nvPr>
            <p:ph type="sldNum" idx="12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cs - Bottom">
  <p:cSld name="CUSTOM_4_1_1">
    <p:bg>
      <p:bgPr>
        <a:solidFill>
          <a:schemeClr val="l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title"/>
          </p:nvPr>
        </p:nvSpPr>
        <p:spPr>
          <a:xfrm>
            <a:off x="411300" y="310550"/>
            <a:ext cx="83214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subTitle" idx="1"/>
          </p:nvPr>
        </p:nvSpPr>
        <p:spPr>
          <a:xfrm>
            <a:off x="411300" y="1030850"/>
            <a:ext cx="83214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 i="1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sldNum" idx="12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Title">
  <p:cSld name="CUSTOM_7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>
            <a:spLocks noGrp="1"/>
          </p:cNvSpPr>
          <p:nvPr>
            <p:ph type="title"/>
          </p:nvPr>
        </p:nvSpPr>
        <p:spPr>
          <a:xfrm>
            <a:off x="411300" y="310550"/>
            <a:ext cx="83214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subTitle" idx="1"/>
          </p:nvPr>
        </p:nvSpPr>
        <p:spPr>
          <a:xfrm>
            <a:off x="411300" y="1030850"/>
            <a:ext cx="83214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 i="1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sldNum" idx="12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standard">
  <p:cSld name="CUSTOM_1_3_1_1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>
            <a:spLocks noGrp="1"/>
          </p:cNvSpPr>
          <p:nvPr>
            <p:ph type="body" idx="1"/>
          </p:nvPr>
        </p:nvSpPr>
        <p:spPr>
          <a:xfrm>
            <a:off x="411250" y="1295600"/>
            <a:ext cx="8321400" cy="3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 Light"/>
              <a:buChar char="●"/>
              <a:defRPr sz="1600"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 Light"/>
              <a:buChar char="○"/>
              <a:defRPr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200"/>
              <a:buChar char="■"/>
              <a:defRPr sz="1200">
                <a:solidFill>
                  <a:srgbClr val="5E5E5E"/>
                </a:solidFill>
              </a:defRPr>
            </a:lvl3pPr>
            <a:lvl4pPr marL="1828800" lvl="3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Char char="●"/>
              <a:defRPr sz="900">
                <a:solidFill>
                  <a:srgbClr val="5E5E5E"/>
                </a:solidFill>
              </a:defRPr>
            </a:lvl4pPr>
            <a:lvl5pPr marL="2286000" lvl="4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ldNum" idx="12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subTitle" idx="2"/>
          </p:nvPr>
        </p:nvSpPr>
        <p:spPr>
          <a:xfrm>
            <a:off x="411250" y="759000"/>
            <a:ext cx="83214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title"/>
          </p:nvPr>
        </p:nvSpPr>
        <p:spPr>
          <a:xfrm>
            <a:off x="411323" y="282575"/>
            <a:ext cx="83214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parator">
  <p:cSld name="TITLE_2">
    <p:bg>
      <p:bgPr>
        <a:solidFill>
          <a:schemeClr val="accen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369000" y="365700"/>
            <a:ext cx="8463300" cy="392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Noto Serif SC"/>
              <a:buNone/>
              <a:defRPr sz="3200" b="0">
                <a:solidFill>
                  <a:schemeClr val="lt2"/>
                </a:solidFill>
                <a:latin typeface="Noto Serif SC"/>
                <a:ea typeface="Noto Serif SC"/>
                <a:cs typeface="Noto Serif SC"/>
                <a:sym typeface="Noto Serif S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Noto Serif SC"/>
              <a:buNone/>
              <a:defRPr sz="5200">
                <a:latin typeface="Noto Serif SC"/>
                <a:ea typeface="Noto Serif SC"/>
                <a:cs typeface="Noto Serif SC"/>
                <a:sym typeface="Noto Serif S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Noto Serif SC"/>
              <a:buNone/>
              <a:defRPr sz="5200">
                <a:latin typeface="Noto Serif SC"/>
                <a:ea typeface="Noto Serif SC"/>
                <a:cs typeface="Noto Serif SC"/>
                <a:sym typeface="Noto Serif S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Noto Serif SC"/>
              <a:buNone/>
              <a:defRPr sz="5200">
                <a:latin typeface="Noto Serif SC"/>
                <a:ea typeface="Noto Serif SC"/>
                <a:cs typeface="Noto Serif SC"/>
                <a:sym typeface="Noto Serif S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Noto Serif SC"/>
              <a:buNone/>
              <a:defRPr sz="5200">
                <a:latin typeface="Noto Serif SC"/>
                <a:ea typeface="Noto Serif SC"/>
                <a:cs typeface="Noto Serif SC"/>
                <a:sym typeface="Noto Serif S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Noto Serif SC"/>
              <a:buNone/>
              <a:defRPr sz="5200">
                <a:latin typeface="Noto Serif SC"/>
                <a:ea typeface="Noto Serif SC"/>
                <a:cs typeface="Noto Serif SC"/>
                <a:sym typeface="Noto Serif S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Noto Serif SC"/>
              <a:buNone/>
              <a:defRPr sz="5200">
                <a:latin typeface="Noto Serif SC"/>
                <a:ea typeface="Noto Serif SC"/>
                <a:cs typeface="Noto Serif SC"/>
                <a:sym typeface="Noto Serif S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Noto Serif SC"/>
              <a:buNone/>
              <a:defRPr sz="5200">
                <a:latin typeface="Noto Serif SC"/>
                <a:ea typeface="Noto Serif SC"/>
                <a:cs typeface="Noto Serif SC"/>
                <a:sym typeface="Noto Serif S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Noto Serif SC"/>
              <a:buNone/>
              <a:defRPr sz="5200">
                <a:latin typeface="Noto Serif SC"/>
                <a:ea typeface="Noto Serif SC"/>
                <a:cs typeface="Noto Serif SC"/>
                <a:sym typeface="Noto Serif SC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800">
                <a:solidFill>
                  <a:srgbClr val="999999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algn="r" rtl="0">
              <a:buNone/>
              <a:defRPr sz="800">
                <a:solidFill>
                  <a:srgbClr val="999999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algn="r" rtl="0">
              <a:buNone/>
              <a:defRPr sz="800">
                <a:solidFill>
                  <a:srgbClr val="999999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algn="r" rtl="0">
              <a:buNone/>
              <a:defRPr sz="800">
                <a:solidFill>
                  <a:srgbClr val="999999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algn="r" rtl="0">
              <a:buNone/>
              <a:defRPr sz="800">
                <a:solidFill>
                  <a:srgbClr val="999999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algn="r" rtl="0">
              <a:buNone/>
              <a:defRPr sz="800">
                <a:solidFill>
                  <a:srgbClr val="999999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algn="r" rtl="0">
              <a:buNone/>
              <a:defRPr sz="800">
                <a:solidFill>
                  <a:srgbClr val="999999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algn="r" rtl="0">
              <a:buNone/>
              <a:defRPr sz="800">
                <a:solidFill>
                  <a:srgbClr val="999999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algn="r" rtl="0">
              <a:buNone/>
              <a:defRPr sz="800">
                <a:solidFill>
                  <a:srgbClr val="999999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8996" y="4291547"/>
            <a:ext cx="1583782" cy="25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partnership logo">
  <p:cSld name="TITLE_1">
    <p:bg>
      <p:bgPr>
        <a:solidFill>
          <a:srgbClr val="FFFFFF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ctrTitle"/>
          </p:nvPr>
        </p:nvSpPr>
        <p:spPr>
          <a:xfrm>
            <a:off x="369000" y="1289125"/>
            <a:ext cx="3984600" cy="2007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erif SC"/>
              <a:buNone/>
              <a:defRPr sz="3200" b="0">
                <a:solidFill>
                  <a:srgbClr val="000000"/>
                </a:solidFill>
                <a:latin typeface="Noto Serif SC"/>
                <a:ea typeface="Noto Serif SC"/>
                <a:cs typeface="Noto Serif SC"/>
                <a:sym typeface="Noto Serif S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Font typeface="Noto Serif SC"/>
              <a:buNone/>
              <a:defRPr sz="3200">
                <a:latin typeface="Noto Serif SC"/>
                <a:ea typeface="Noto Serif SC"/>
                <a:cs typeface="Noto Serif SC"/>
                <a:sym typeface="Noto Serif S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Font typeface="Noto Serif SC"/>
              <a:buNone/>
              <a:defRPr sz="3200">
                <a:latin typeface="Noto Serif SC"/>
                <a:ea typeface="Noto Serif SC"/>
                <a:cs typeface="Noto Serif SC"/>
                <a:sym typeface="Noto Serif S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Font typeface="Noto Serif SC"/>
              <a:buNone/>
              <a:defRPr sz="3200">
                <a:latin typeface="Noto Serif SC"/>
                <a:ea typeface="Noto Serif SC"/>
                <a:cs typeface="Noto Serif SC"/>
                <a:sym typeface="Noto Serif S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Font typeface="Noto Serif SC"/>
              <a:buNone/>
              <a:defRPr sz="3200">
                <a:latin typeface="Noto Serif SC"/>
                <a:ea typeface="Noto Serif SC"/>
                <a:cs typeface="Noto Serif SC"/>
                <a:sym typeface="Noto Serif S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Font typeface="Noto Serif SC"/>
              <a:buNone/>
              <a:defRPr sz="3200">
                <a:latin typeface="Noto Serif SC"/>
                <a:ea typeface="Noto Serif SC"/>
                <a:cs typeface="Noto Serif SC"/>
                <a:sym typeface="Noto Serif S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Font typeface="Noto Serif SC"/>
              <a:buNone/>
              <a:defRPr sz="3200">
                <a:latin typeface="Noto Serif SC"/>
                <a:ea typeface="Noto Serif SC"/>
                <a:cs typeface="Noto Serif SC"/>
                <a:sym typeface="Noto Serif S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Font typeface="Noto Serif SC"/>
              <a:buNone/>
              <a:defRPr sz="3200">
                <a:latin typeface="Noto Serif SC"/>
                <a:ea typeface="Noto Serif SC"/>
                <a:cs typeface="Noto Serif SC"/>
                <a:sym typeface="Noto Serif S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Font typeface="Noto Serif SC"/>
              <a:buNone/>
              <a:defRPr sz="3200">
                <a:latin typeface="Noto Serif SC"/>
                <a:ea typeface="Noto Serif SC"/>
                <a:cs typeface="Noto Serif SC"/>
                <a:sym typeface="Noto Serif SC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1"/>
          </p:nvPr>
        </p:nvSpPr>
        <p:spPr>
          <a:xfrm>
            <a:off x="369000" y="3476925"/>
            <a:ext cx="40773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C"/>
              <a:buNone/>
              <a:defRPr sz="2000" b="1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C"/>
              <a:buNone/>
              <a:defRPr sz="2800" b="1">
                <a:latin typeface="Noto Sans SC"/>
                <a:ea typeface="Noto Sans SC"/>
                <a:cs typeface="Noto Sans SC"/>
                <a:sym typeface="Noto Sans S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C"/>
              <a:buNone/>
              <a:defRPr sz="2800" b="1">
                <a:latin typeface="Noto Sans SC"/>
                <a:ea typeface="Noto Sans SC"/>
                <a:cs typeface="Noto Sans SC"/>
                <a:sym typeface="Noto Sans S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C"/>
              <a:buNone/>
              <a:defRPr sz="2800" b="1">
                <a:latin typeface="Noto Sans SC"/>
                <a:ea typeface="Noto Sans SC"/>
                <a:cs typeface="Noto Sans SC"/>
                <a:sym typeface="Noto Sans S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C"/>
              <a:buNone/>
              <a:defRPr sz="2800" b="1">
                <a:latin typeface="Noto Sans SC"/>
                <a:ea typeface="Noto Sans SC"/>
                <a:cs typeface="Noto Sans SC"/>
                <a:sym typeface="Noto Sans S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C"/>
              <a:buNone/>
              <a:defRPr sz="2800" b="1">
                <a:latin typeface="Noto Sans SC"/>
                <a:ea typeface="Noto Sans SC"/>
                <a:cs typeface="Noto Sans SC"/>
                <a:sym typeface="Noto Sans S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C"/>
              <a:buNone/>
              <a:defRPr sz="2800" b="1">
                <a:latin typeface="Noto Sans SC"/>
                <a:ea typeface="Noto Sans SC"/>
                <a:cs typeface="Noto Sans SC"/>
                <a:sym typeface="Noto Sans S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C"/>
              <a:buNone/>
              <a:defRPr sz="2800" b="1">
                <a:latin typeface="Noto Sans SC"/>
                <a:ea typeface="Noto Sans SC"/>
                <a:cs typeface="Noto Sans SC"/>
                <a:sym typeface="Noto Sans S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C"/>
              <a:buNone/>
              <a:defRPr sz="2800" b="1">
                <a:latin typeface="Noto Sans SC"/>
                <a:ea typeface="Noto Sans SC"/>
                <a:cs typeface="Noto Sans SC"/>
                <a:sym typeface="Noto Sans SC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22" name="Google Shape;2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9000" y="365703"/>
            <a:ext cx="1583820" cy="25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partnership logo title only">
  <p:cSld name="TITLE_1_1">
    <p:bg>
      <p:bgPr>
        <a:solidFill>
          <a:srgbClr val="FFFFFF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ctrTitle"/>
          </p:nvPr>
        </p:nvSpPr>
        <p:spPr>
          <a:xfrm>
            <a:off x="369000" y="1289125"/>
            <a:ext cx="3986700" cy="309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erif SC"/>
              <a:buNone/>
              <a:defRPr sz="3200" b="0">
                <a:solidFill>
                  <a:srgbClr val="000000"/>
                </a:solidFill>
                <a:latin typeface="Noto Serif SC"/>
                <a:ea typeface="Noto Serif SC"/>
                <a:cs typeface="Noto Serif SC"/>
                <a:sym typeface="Noto Serif S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Font typeface="Noto Serif SC"/>
              <a:buNone/>
              <a:defRPr sz="3200">
                <a:latin typeface="Noto Serif SC"/>
                <a:ea typeface="Noto Serif SC"/>
                <a:cs typeface="Noto Serif SC"/>
                <a:sym typeface="Noto Serif S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Font typeface="Noto Serif SC"/>
              <a:buNone/>
              <a:defRPr sz="3200">
                <a:latin typeface="Noto Serif SC"/>
                <a:ea typeface="Noto Serif SC"/>
                <a:cs typeface="Noto Serif SC"/>
                <a:sym typeface="Noto Serif S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Font typeface="Noto Serif SC"/>
              <a:buNone/>
              <a:defRPr sz="3200">
                <a:latin typeface="Noto Serif SC"/>
                <a:ea typeface="Noto Serif SC"/>
                <a:cs typeface="Noto Serif SC"/>
                <a:sym typeface="Noto Serif S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Font typeface="Noto Serif SC"/>
              <a:buNone/>
              <a:defRPr sz="3200">
                <a:latin typeface="Noto Serif SC"/>
                <a:ea typeface="Noto Serif SC"/>
                <a:cs typeface="Noto Serif SC"/>
                <a:sym typeface="Noto Serif S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Font typeface="Noto Serif SC"/>
              <a:buNone/>
              <a:defRPr sz="3200">
                <a:latin typeface="Noto Serif SC"/>
                <a:ea typeface="Noto Serif SC"/>
                <a:cs typeface="Noto Serif SC"/>
                <a:sym typeface="Noto Serif S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Font typeface="Noto Serif SC"/>
              <a:buNone/>
              <a:defRPr sz="3200">
                <a:latin typeface="Noto Serif SC"/>
                <a:ea typeface="Noto Serif SC"/>
                <a:cs typeface="Noto Serif SC"/>
                <a:sym typeface="Noto Serif S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Font typeface="Noto Serif SC"/>
              <a:buNone/>
              <a:defRPr sz="3200">
                <a:latin typeface="Noto Serif SC"/>
                <a:ea typeface="Noto Serif SC"/>
                <a:cs typeface="Noto Serif SC"/>
                <a:sym typeface="Noto Serif S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Font typeface="Noto Serif SC"/>
              <a:buNone/>
              <a:defRPr sz="3200">
                <a:latin typeface="Noto Serif SC"/>
                <a:ea typeface="Noto Serif SC"/>
                <a:cs typeface="Noto Serif SC"/>
                <a:sym typeface="Noto Serif SC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9000" y="365703"/>
            <a:ext cx="1583820" cy="25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image">
  <p:cSld name="CUSTOM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4938300" y="365700"/>
            <a:ext cx="3836700" cy="3716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 b="0">
                <a:latin typeface="Noto Serif SC"/>
                <a:ea typeface="Noto Serif SC"/>
                <a:cs typeface="Noto Serif SC"/>
                <a:sym typeface="Noto Serif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/>
          </a:p>
        </p:txBody>
      </p:sp>
      <p:sp>
        <p:nvSpPr>
          <p:cNvPr id="30" name="Google Shape;30;p6"/>
          <p:cNvSpPr txBox="1">
            <a:spLocks noGrp="1"/>
          </p:cNvSpPr>
          <p:nvPr>
            <p:ph type="subTitle" idx="1"/>
          </p:nvPr>
        </p:nvSpPr>
        <p:spPr>
          <a:xfrm>
            <a:off x="4938300" y="4351200"/>
            <a:ext cx="3836700" cy="42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C"/>
              <a:buNone/>
              <a:defRPr sz="1600" b="1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69000" y="2150850"/>
            <a:ext cx="84060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Noto Serif SC"/>
              <a:buNone/>
              <a:defRPr sz="3600" b="0">
                <a:latin typeface="Noto Serif SC"/>
                <a:ea typeface="Noto Serif SC"/>
                <a:cs typeface="Noto Serif SC"/>
                <a:sym typeface="Noto Serif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Noto Serif SC"/>
              <a:buNone/>
              <a:defRPr sz="3600">
                <a:latin typeface="Noto Serif SC"/>
                <a:ea typeface="Noto Serif SC"/>
                <a:cs typeface="Noto Serif SC"/>
                <a:sym typeface="Noto Serif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Noto Serif SC"/>
              <a:buNone/>
              <a:defRPr sz="3600">
                <a:latin typeface="Noto Serif SC"/>
                <a:ea typeface="Noto Serif SC"/>
                <a:cs typeface="Noto Serif SC"/>
                <a:sym typeface="Noto Serif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Noto Serif SC"/>
              <a:buNone/>
              <a:defRPr sz="3600">
                <a:latin typeface="Noto Serif SC"/>
                <a:ea typeface="Noto Serif SC"/>
                <a:cs typeface="Noto Serif SC"/>
                <a:sym typeface="Noto Serif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Noto Serif SC"/>
              <a:buNone/>
              <a:defRPr sz="3600">
                <a:latin typeface="Noto Serif SC"/>
                <a:ea typeface="Noto Serif SC"/>
                <a:cs typeface="Noto Serif SC"/>
                <a:sym typeface="Noto Serif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Noto Serif SC"/>
              <a:buNone/>
              <a:defRPr sz="3600">
                <a:latin typeface="Noto Serif SC"/>
                <a:ea typeface="Noto Serif SC"/>
                <a:cs typeface="Noto Serif SC"/>
                <a:sym typeface="Noto Serif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Noto Serif SC"/>
              <a:buNone/>
              <a:defRPr sz="3600">
                <a:latin typeface="Noto Serif SC"/>
                <a:ea typeface="Noto Serif SC"/>
                <a:cs typeface="Noto Serif SC"/>
                <a:sym typeface="Noto Serif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Noto Serif SC"/>
              <a:buNone/>
              <a:defRPr sz="3600">
                <a:latin typeface="Noto Serif SC"/>
                <a:ea typeface="Noto Serif SC"/>
                <a:cs typeface="Noto Serif SC"/>
                <a:sym typeface="Noto Serif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Noto Serif SC"/>
              <a:buNone/>
              <a:defRPr sz="3600">
                <a:latin typeface="Noto Serif SC"/>
                <a:ea typeface="Noto Serif SC"/>
                <a:cs typeface="Noto Serif SC"/>
                <a:sym typeface="Noto Serif SC"/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body" type="tx">
  <p:cSld name="TITLE_AND_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369000" y="365700"/>
            <a:ext cx="8406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 b="0">
                <a:latin typeface="Noto Serif SC"/>
                <a:ea typeface="Noto Serif SC"/>
                <a:cs typeface="Noto Serif SC"/>
                <a:sym typeface="Noto Serif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1"/>
          </p:nvPr>
        </p:nvSpPr>
        <p:spPr>
          <a:xfrm>
            <a:off x="369000" y="1361400"/>
            <a:ext cx="8406000" cy="34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Font typeface="Noto Sans SC"/>
              <a:buChar char="●"/>
              <a:defRPr sz="1600">
                <a:latin typeface="Noto Sans SC"/>
                <a:ea typeface="Noto Sans SC"/>
                <a:cs typeface="Noto Sans SC"/>
                <a:sym typeface="Noto Sans SC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○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■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●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○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■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●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○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■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2"/>
          </p:nvPr>
        </p:nvSpPr>
        <p:spPr>
          <a:xfrm>
            <a:off x="374450" y="857600"/>
            <a:ext cx="8406000" cy="42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C"/>
              <a:buNone/>
              <a:defRPr sz="1600" b="1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3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369000" y="365700"/>
            <a:ext cx="8406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 b="0">
                <a:latin typeface="Noto Serif SC"/>
                <a:ea typeface="Noto Serif SC"/>
                <a:cs typeface="Noto Serif SC"/>
                <a:sym typeface="Noto Serif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1"/>
          </p:nvPr>
        </p:nvSpPr>
        <p:spPr>
          <a:xfrm>
            <a:off x="369000" y="1065700"/>
            <a:ext cx="8406000" cy="34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Font typeface="Noto Sans SC"/>
              <a:buChar char="●"/>
              <a:defRPr sz="1600">
                <a:latin typeface="Noto Sans SC"/>
                <a:ea typeface="Noto Sans SC"/>
                <a:cs typeface="Noto Sans SC"/>
                <a:sym typeface="Noto Sans SC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○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■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●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○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■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●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○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■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74450" y="1361400"/>
            <a:ext cx="3999900" cy="34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Font typeface="Noto Sans SC"/>
              <a:buChar char="●"/>
              <a:defRPr>
                <a:latin typeface="Noto Sans SC"/>
                <a:ea typeface="Noto Sans SC"/>
                <a:cs typeface="Noto Sans SC"/>
                <a:sym typeface="Noto Sans SC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○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■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●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○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■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●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○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■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2"/>
          </p:nvPr>
        </p:nvSpPr>
        <p:spPr>
          <a:xfrm>
            <a:off x="4800925" y="1361400"/>
            <a:ext cx="3999900" cy="341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Font typeface="Noto Sans SC"/>
              <a:buChar char="●"/>
              <a:defRPr>
                <a:latin typeface="Noto Sans SC"/>
                <a:ea typeface="Noto Sans SC"/>
                <a:cs typeface="Noto Sans SC"/>
                <a:sym typeface="Noto Sans SC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○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■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●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○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■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●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○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■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369000" y="365700"/>
            <a:ext cx="84633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 b="0">
                <a:latin typeface="Noto Serif SC"/>
                <a:ea typeface="Noto Serif SC"/>
                <a:cs typeface="Noto Serif SC"/>
                <a:sym typeface="Noto Serif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ubTitle" idx="3"/>
          </p:nvPr>
        </p:nvSpPr>
        <p:spPr>
          <a:xfrm>
            <a:off x="374450" y="857600"/>
            <a:ext cx="8463300" cy="42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C"/>
              <a:buNone/>
              <a:defRPr sz="1600" b="1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69000" y="365700"/>
            <a:ext cx="8463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tter"/>
              <a:buNone/>
              <a:defRPr sz="2800" b="1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69000" y="1361400"/>
            <a:ext cx="8406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800">
                <a:solidFill>
                  <a:srgbClr val="999999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algn="r" rtl="0">
              <a:buNone/>
              <a:defRPr sz="800">
                <a:solidFill>
                  <a:srgbClr val="999999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algn="r" rtl="0">
              <a:buNone/>
              <a:defRPr sz="800">
                <a:solidFill>
                  <a:srgbClr val="999999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algn="r" rtl="0">
              <a:buNone/>
              <a:defRPr sz="800">
                <a:solidFill>
                  <a:srgbClr val="999999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algn="r" rtl="0">
              <a:buNone/>
              <a:defRPr sz="800">
                <a:solidFill>
                  <a:srgbClr val="999999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algn="r" rtl="0">
              <a:buNone/>
              <a:defRPr sz="800">
                <a:solidFill>
                  <a:srgbClr val="999999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algn="r" rtl="0">
              <a:buNone/>
              <a:defRPr sz="800">
                <a:solidFill>
                  <a:srgbClr val="999999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algn="r" rtl="0">
              <a:buNone/>
              <a:defRPr sz="800">
                <a:solidFill>
                  <a:srgbClr val="999999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algn="r" rtl="0">
              <a:buNone/>
              <a:defRPr sz="800">
                <a:solidFill>
                  <a:srgbClr val="999999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/>
          </a:p>
        </p:txBody>
      </p:sp>
      <p:sp>
        <p:nvSpPr>
          <p:cNvPr id="9" name="Google Shape;9;p1"/>
          <p:cNvSpPr txBox="1"/>
          <p:nvPr/>
        </p:nvSpPr>
        <p:spPr>
          <a:xfrm>
            <a:off x="368524" y="4759718"/>
            <a:ext cx="39378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zh-CN" sz="600" i="0" u="none" strike="noStrike" cap="none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</a:rPr>
              <a:t>© </a:t>
            </a:r>
            <a:r>
              <a:rPr lang="zh-CN" sz="600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</a:rPr>
              <a:t>2021 </a:t>
            </a:r>
            <a:r>
              <a:rPr lang="zh-CN" sz="600" i="0" u="none" strike="noStrike" cap="none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</a:rPr>
              <a:t>Thought</a:t>
            </a:r>
            <a:r>
              <a:rPr lang="zh-CN" sz="600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</a:rPr>
              <a:t>w</a:t>
            </a:r>
            <a:r>
              <a:rPr lang="zh-CN" sz="600" i="0" u="none" strike="noStrike" cap="none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</a:rPr>
              <a:t>orks </a:t>
            </a:r>
            <a:endParaRPr sz="600" i="0" u="none" strike="noStrike" cap="none">
              <a:solidFill>
                <a:srgbClr val="999999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32">
          <p15:clr>
            <a:srgbClr val="EA4335"/>
          </p15:clr>
        </p15:guide>
        <p15:guide id="2" orient="horz" pos="230">
          <p15:clr>
            <a:srgbClr val="EA4335"/>
          </p15:clr>
        </p15:guide>
        <p15:guide id="3" orient="horz" pos="3010">
          <p15:clr>
            <a:srgbClr val="EA4335"/>
          </p15:clr>
        </p15:guide>
        <p15:guide id="4" pos="552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inherd/uncode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inherd/unflow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hyperlink" Target="https://github.com/asciidoctor/asciidoctor-diagram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hyperlink" Target="https://github.com/IjzerenHein/autolayout.js" TargetMode="Externa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tum-lang/datum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tum-lang/movabl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nmakarov/mir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5.png"/><Relationship Id="rId4" Type="http://schemas.openxmlformats.org/officeDocument/2006/relationships/hyperlink" Target="https://github.com/inherd/guarding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github.com/inherd/forming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herd/forming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herd/forming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phodal.com/blog/low-code-programmin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rklang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github.com/phodal/water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 txBox="1">
            <a:spLocks noGrp="1"/>
          </p:cNvSpPr>
          <p:nvPr>
            <p:ph type="ctrTitle"/>
          </p:nvPr>
        </p:nvSpPr>
        <p:spPr>
          <a:xfrm>
            <a:off x="369000" y="365700"/>
            <a:ext cx="8463300" cy="172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DSL &amp; 云研发</a:t>
            </a:r>
            <a:endParaRPr/>
          </a:p>
        </p:txBody>
      </p:sp>
      <p:sp>
        <p:nvSpPr>
          <p:cNvPr id="97" name="Google Shape;97;p22"/>
          <p:cNvSpPr txBox="1">
            <a:spLocks noGrp="1"/>
          </p:cNvSpPr>
          <p:nvPr>
            <p:ph type="subTitle" idx="1"/>
          </p:nvPr>
        </p:nvSpPr>
        <p:spPr>
          <a:xfrm>
            <a:off x="369000" y="2257425"/>
            <a:ext cx="84633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DSL 在未来软件研发体系：云研发中的意义</a:t>
            </a:r>
            <a:endParaRPr/>
          </a:p>
        </p:txBody>
      </p:sp>
      <p:sp>
        <p:nvSpPr>
          <p:cNvPr id="98" name="Google Shape;98;p22"/>
          <p:cNvSpPr txBox="1"/>
          <p:nvPr/>
        </p:nvSpPr>
        <p:spPr>
          <a:xfrm>
            <a:off x="369000" y="3322425"/>
            <a:ext cx="334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黄峰达（@phodal）</a:t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>
            <a:spLocks noGrp="1"/>
          </p:cNvSpPr>
          <p:nvPr>
            <p:ph type="title"/>
          </p:nvPr>
        </p:nvSpPr>
        <p:spPr>
          <a:xfrm>
            <a:off x="369000" y="365700"/>
            <a:ext cx="6367800" cy="44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1"/>
                </a:solidFill>
              </a:rPr>
              <a:t>DSLs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1" name="Google Shape;231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/>
          <p:nvPr/>
        </p:nvSpPr>
        <p:spPr>
          <a:xfrm>
            <a:off x="314725" y="891625"/>
            <a:ext cx="1102500" cy="273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ourier New"/>
                <a:ea typeface="Courier New"/>
                <a:cs typeface="Courier New"/>
                <a:sym typeface="Courier New"/>
              </a:rPr>
              <a:t>Story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37" name="Google Shape;237;p33"/>
          <p:cNvGrpSpPr/>
          <p:nvPr/>
        </p:nvGrpSpPr>
        <p:grpSpPr>
          <a:xfrm>
            <a:off x="2460675" y="891625"/>
            <a:ext cx="2119800" cy="1155300"/>
            <a:chOff x="3512100" y="1543525"/>
            <a:chExt cx="2119800" cy="1155300"/>
          </a:xfrm>
        </p:grpSpPr>
        <p:sp>
          <p:nvSpPr>
            <p:cNvPr id="238" name="Google Shape;238;p33"/>
            <p:cNvSpPr/>
            <p:nvPr/>
          </p:nvSpPr>
          <p:spPr>
            <a:xfrm>
              <a:off x="3512100" y="1543525"/>
              <a:ext cx="2119800" cy="1155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39" name="Google Shape;239;p33"/>
            <p:cNvSpPr/>
            <p:nvPr/>
          </p:nvSpPr>
          <p:spPr>
            <a:xfrm>
              <a:off x="3670800" y="1912650"/>
              <a:ext cx="1802400" cy="302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UI 描述 DSL</a:t>
              </a:r>
              <a:endParaRPr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40" name="Google Shape;240;p33"/>
            <p:cNvSpPr/>
            <p:nvPr/>
          </p:nvSpPr>
          <p:spPr>
            <a:xfrm>
              <a:off x="3670800" y="2304725"/>
              <a:ext cx="1802400" cy="302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UI 交互 DSL</a:t>
              </a:r>
              <a:endParaRPr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41" name="Google Shape;241;p33"/>
            <p:cNvSpPr txBox="1"/>
            <p:nvPr/>
          </p:nvSpPr>
          <p:spPr>
            <a:xfrm>
              <a:off x="3954675" y="1543525"/>
              <a:ext cx="1318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>
                  <a:latin typeface="Courier New"/>
                  <a:ea typeface="Courier New"/>
                  <a:cs typeface="Courier New"/>
                  <a:sym typeface="Courier New"/>
                </a:rPr>
                <a:t>Unflow</a:t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sp>
        <p:nvSpPr>
          <p:cNvPr id="242" name="Google Shape;242;p33"/>
          <p:cNvSpPr/>
          <p:nvPr/>
        </p:nvSpPr>
        <p:spPr>
          <a:xfrm>
            <a:off x="2436700" y="3651050"/>
            <a:ext cx="2119800" cy="38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ourier New"/>
                <a:ea typeface="Courier New"/>
                <a:cs typeface="Courier New"/>
                <a:sym typeface="Courier New"/>
              </a:rPr>
              <a:t>Guarding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3" name="Google Shape;243;p33"/>
          <p:cNvSpPr/>
          <p:nvPr/>
        </p:nvSpPr>
        <p:spPr>
          <a:xfrm>
            <a:off x="2436700" y="4284875"/>
            <a:ext cx="2119800" cy="38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ourier New"/>
                <a:ea typeface="Courier New"/>
                <a:cs typeface="Courier New"/>
                <a:sym typeface="Courier New"/>
              </a:rPr>
              <a:t>Modeling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44" name="Google Shape;244;p33"/>
          <p:cNvGrpSpPr/>
          <p:nvPr/>
        </p:nvGrpSpPr>
        <p:grpSpPr>
          <a:xfrm>
            <a:off x="2460675" y="2245925"/>
            <a:ext cx="2119800" cy="1155300"/>
            <a:chOff x="3512100" y="1543525"/>
            <a:chExt cx="2119800" cy="1155300"/>
          </a:xfrm>
        </p:grpSpPr>
        <p:sp>
          <p:nvSpPr>
            <p:cNvPr id="245" name="Google Shape;245;p33"/>
            <p:cNvSpPr/>
            <p:nvPr/>
          </p:nvSpPr>
          <p:spPr>
            <a:xfrm>
              <a:off x="3512100" y="1543525"/>
              <a:ext cx="2119800" cy="1155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46" name="Google Shape;246;p33"/>
            <p:cNvSpPr/>
            <p:nvPr/>
          </p:nvSpPr>
          <p:spPr>
            <a:xfrm>
              <a:off x="3670800" y="1912650"/>
              <a:ext cx="1802400" cy="302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架构描述 DSL</a:t>
              </a:r>
              <a:endParaRPr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47" name="Google Shape;247;p33"/>
            <p:cNvSpPr/>
            <p:nvPr/>
          </p:nvSpPr>
          <p:spPr>
            <a:xfrm>
              <a:off x="3670800" y="2304725"/>
              <a:ext cx="1802400" cy="3021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领域建模 DSL </a:t>
              </a:r>
              <a:endParaRPr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48" name="Google Shape;248;p33"/>
            <p:cNvSpPr txBox="1"/>
            <p:nvPr/>
          </p:nvSpPr>
          <p:spPr>
            <a:xfrm>
              <a:off x="3954675" y="1543525"/>
              <a:ext cx="1318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>
                  <a:latin typeface="Courier New"/>
                  <a:ea typeface="Courier New"/>
                  <a:cs typeface="Courier New"/>
                  <a:sym typeface="Courier New"/>
                </a:rPr>
                <a:t>Forming</a:t>
              </a:r>
              <a:endParaRPr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sp>
        <p:nvSpPr>
          <p:cNvPr id="249" name="Google Shape;249;p33"/>
          <p:cNvSpPr/>
          <p:nvPr/>
        </p:nvSpPr>
        <p:spPr>
          <a:xfrm>
            <a:off x="6613050" y="891625"/>
            <a:ext cx="2119800" cy="1960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0" name="Google Shape;250;p33"/>
          <p:cNvSpPr/>
          <p:nvPr/>
        </p:nvSpPr>
        <p:spPr>
          <a:xfrm>
            <a:off x="6771750" y="1260750"/>
            <a:ext cx="1802400" cy="302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UI 组件库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1" name="Google Shape;251;p33"/>
          <p:cNvSpPr/>
          <p:nvPr/>
        </p:nvSpPr>
        <p:spPr>
          <a:xfrm>
            <a:off x="6771750" y="1652825"/>
            <a:ext cx="1802400" cy="302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UI 代码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2" name="Google Shape;252;p33"/>
          <p:cNvSpPr txBox="1"/>
          <p:nvPr/>
        </p:nvSpPr>
        <p:spPr>
          <a:xfrm>
            <a:off x="7055625" y="891625"/>
            <a:ext cx="131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Courier New"/>
                <a:ea typeface="Courier New"/>
                <a:cs typeface="Courier New"/>
                <a:sym typeface="Courier New"/>
              </a:rPr>
              <a:t>Datum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3" name="Google Shape;253;p33"/>
          <p:cNvSpPr/>
          <p:nvPr/>
        </p:nvSpPr>
        <p:spPr>
          <a:xfrm>
            <a:off x="6771750" y="2436975"/>
            <a:ext cx="1802400" cy="302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模型代码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4" name="Google Shape;254;p33"/>
          <p:cNvSpPr/>
          <p:nvPr/>
        </p:nvSpPr>
        <p:spPr>
          <a:xfrm>
            <a:off x="6771750" y="2044900"/>
            <a:ext cx="1802400" cy="302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其它（待定）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5" name="Google Shape;255;p33"/>
          <p:cNvSpPr txBox="1"/>
          <p:nvPr/>
        </p:nvSpPr>
        <p:spPr>
          <a:xfrm>
            <a:off x="305725" y="210925"/>
            <a:ext cx="112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latin typeface="Open Sans"/>
                <a:ea typeface="Open Sans"/>
                <a:cs typeface="Open Sans"/>
                <a:sym typeface="Open Sans"/>
              </a:rPr>
              <a:t>需求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6" name="Google Shape;256;p33"/>
          <p:cNvSpPr txBox="1"/>
          <p:nvPr/>
        </p:nvSpPr>
        <p:spPr>
          <a:xfrm>
            <a:off x="2998100" y="210925"/>
            <a:ext cx="112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latin typeface="Open Sans"/>
                <a:ea typeface="Open Sans"/>
                <a:cs typeface="Open Sans"/>
                <a:sym typeface="Open Sans"/>
              </a:rPr>
              <a:t>设计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7" name="Google Shape;257;p33"/>
          <p:cNvSpPr txBox="1"/>
          <p:nvPr/>
        </p:nvSpPr>
        <p:spPr>
          <a:xfrm>
            <a:off x="7151475" y="210925"/>
            <a:ext cx="112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latin typeface="Open Sans"/>
                <a:ea typeface="Open Sans"/>
                <a:cs typeface="Open Sans"/>
                <a:sym typeface="Open Sans"/>
              </a:rPr>
              <a:t>代码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8" name="Google Shape;258;p33"/>
          <p:cNvCxnSpPr>
            <a:stCxn id="236" idx="3"/>
            <a:endCxn id="240" idx="1"/>
          </p:cNvCxnSpPr>
          <p:nvPr/>
        </p:nvCxnSpPr>
        <p:spPr>
          <a:xfrm>
            <a:off x="1417225" y="1028275"/>
            <a:ext cx="1202100" cy="7755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59" name="Google Shape;259;p33"/>
          <p:cNvCxnSpPr>
            <a:stCxn id="255" idx="2"/>
            <a:endCxn id="236" idx="0"/>
          </p:cNvCxnSpPr>
          <p:nvPr/>
        </p:nvCxnSpPr>
        <p:spPr>
          <a:xfrm flipH="1">
            <a:off x="865975" y="611125"/>
            <a:ext cx="3000" cy="280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0" name="Google Shape;260;p33"/>
          <p:cNvCxnSpPr>
            <a:stCxn id="256" idx="2"/>
            <a:endCxn id="241" idx="0"/>
          </p:cNvCxnSpPr>
          <p:nvPr/>
        </p:nvCxnSpPr>
        <p:spPr>
          <a:xfrm>
            <a:off x="3561350" y="611125"/>
            <a:ext cx="900" cy="280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1" name="Google Shape;261;p33"/>
          <p:cNvCxnSpPr>
            <a:stCxn id="257" idx="2"/>
            <a:endCxn id="252" idx="0"/>
          </p:cNvCxnSpPr>
          <p:nvPr/>
        </p:nvCxnSpPr>
        <p:spPr>
          <a:xfrm>
            <a:off x="7714725" y="611125"/>
            <a:ext cx="0" cy="280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2" name="Google Shape;262;p33"/>
          <p:cNvCxnSpPr>
            <a:stCxn id="240" idx="3"/>
            <a:endCxn id="251" idx="1"/>
          </p:cNvCxnSpPr>
          <p:nvPr/>
        </p:nvCxnSpPr>
        <p:spPr>
          <a:xfrm>
            <a:off x="4421775" y="1803875"/>
            <a:ext cx="2349900" cy="600"/>
          </a:xfrm>
          <a:prstGeom prst="bentConnector3">
            <a:avLst>
              <a:gd name="adj1" fmla="val 49996"/>
            </a:avLst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263" name="Google Shape;263;p33"/>
          <p:cNvCxnSpPr>
            <a:stCxn id="239" idx="3"/>
            <a:endCxn id="250" idx="1"/>
          </p:cNvCxnSpPr>
          <p:nvPr/>
        </p:nvCxnSpPr>
        <p:spPr>
          <a:xfrm>
            <a:off x="4421775" y="1411800"/>
            <a:ext cx="2349900" cy="600"/>
          </a:xfrm>
          <a:prstGeom prst="bentConnector3">
            <a:avLst>
              <a:gd name="adj1" fmla="val 49996"/>
            </a:avLst>
          </a:prstGeom>
          <a:noFill/>
          <a:ln w="19050" cap="flat" cmpd="sng">
            <a:solidFill>
              <a:srgbClr val="6D9EEB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264" name="Google Shape;264;p33"/>
          <p:cNvSpPr txBox="1"/>
          <p:nvPr/>
        </p:nvSpPr>
        <p:spPr>
          <a:xfrm>
            <a:off x="5112863" y="1482675"/>
            <a:ext cx="1126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latin typeface="Open Sans Light"/>
                <a:ea typeface="Open Sans Light"/>
                <a:cs typeface="Open Sans Light"/>
                <a:sym typeface="Open Sans Light"/>
              </a:rPr>
              <a:t>基于 Atom Design</a:t>
            </a:r>
            <a:endParaRPr sz="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265" name="Google Shape;265;p33"/>
          <p:cNvCxnSpPr>
            <a:endCxn id="242" idx="1"/>
          </p:cNvCxnSpPr>
          <p:nvPr/>
        </p:nvCxnSpPr>
        <p:spPr>
          <a:xfrm rot="10800000" flipH="1">
            <a:off x="2145100" y="3843050"/>
            <a:ext cx="291600" cy="9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6" name="Google Shape;266;p33"/>
          <p:cNvCxnSpPr>
            <a:endCxn id="245" idx="1"/>
          </p:cNvCxnSpPr>
          <p:nvPr/>
        </p:nvCxnSpPr>
        <p:spPr>
          <a:xfrm rot="10800000" flipH="1">
            <a:off x="2193375" y="2823575"/>
            <a:ext cx="267300" cy="8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7" name="Google Shape;267;p33"/>
          <p:cNvSpPr txBox="1"/>
          <p:nvPr/>
        </p:nvSpPr>
        <p:spPr>
          <a:xfrm>
            <a:off x="1042725" y="2627775"/>
            <a:ext cx="1126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1">
                <a:latin typeface="Open Sans"/>
                <a:ea typeface="Open Sans"/>
                <a:cs typeface="Open Sans"/>
                <a:sym typeface="Open Sans"/>
              </a:rPr>
              <a:t>架构设计</a:t>
            </a:r>
            <a:endParaRPr sz="1200" b="1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8" name="Google Shape;268;p33"/>
          <p:cNvCxnSpPr>
            <a:stCxn id="236" idx="2"/>
            <a:endCxn id="248" idx="0"/>
          </p:cNvCxnSpPr>
          <p:nvPr/>
        </p:nvCxnSpPr>
        <p:spPr>
          <a:xfrm rot="-5400000" flipH="1">
            <a:off x="1673725" y="357175"/>
            <a:ext cx="1080900" cy="2696400"/>
          </a:xfrm>
          <a:prstGeom prst="bentConnector3">
            <a:avLst>
              <a:gd name="adj1" fmla="val 85584"/>
            </a:avLst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stealth" w="med" len="med"/>
          </a:ln>
        </p:spPr>
      </p:cxnSp>
      <p:sp>
        <p:nvSpPr>
          <p:cNvPr id="269" name="Google Shape;269;p33"/>
          <p:cNvSpPr txBox="1"/>
          <p:nvPr/>
        </p:nvSpPr>
        <p:spPr>
          <a:xfrm>
            <a:off x="1112100" y="1768825"/>
            <a:ext cx="795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latin typeface="Open Sans Light"/>
                <a:ea typeface="Open Sans Light"/>
                <a:cs typeface="Open Sans Light"/>
                <a:sym typeface="Open Sans Light"/>
              </a:rPr>
              <a:t>（待设计）</a:t>
            </a:r>
            <a:endParaRPr sz="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70" name="Google Shape;270;p33"/>
          <p:cNvSpPr/>
          <p:nvPr/>
        </p:nvSpPr>
        <p:spPr>
          <a:xfrm>
            <a:off x="4683550" y="259975"/>
            <a:ext cx="1802400" cy="302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UI 原型图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71" name="Google Shape;271;p33"/>
          <p:cNvCxnSpPr>
            <a:stCxn id="238" idx="3"/>
            <a:endCxn id="270" idx="2"/>
          </p:cNvCxnSpPr>
          <p:nvPr/>
        </p:nvCxnSpPr>
        <p:spPr>
          <a:xfrm rot="10800000" flipH="1">
            <a:off x="4580475" y="562075"/>
            <a:ext cx="1004400" cy="907200"/>
          </a:xfrm>
          <a:prstGeom prst="bentConnector2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272" name="Google Shape;272;p33"/>
          <p:cNvCxnSpPr>
            <a:stCxn id="247" idx="3"/>
            <a:endCxn id="253" idx="2"/>
          </p:cNvCxnSpPr>
          <p:nvPr/>
        </p:nvCxnSpPr>
        <p:spPr>
          <a:xfrm rot="10800000" flipH="1">
            <a:off x="4421775" y="2739075"/>
            <a:ext cx="3251100" cy="419100"/>
          </a:xfrm>
          <a:prstGeom prst="bentConnector2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273" name="Google Shape;273;p33"/>
          <p:cNvCxnSpPr>
            <a:stCxn id="242" idx="3"/>
            <a:endCxn id="249" idx="1"/>
          </p:cNvCxnSpPr>
          <p:nvPr/>
        </p:nvCxnSpPr>
        <p:spPr>
          <a:xfrm rot="10800000" flipH="1">
            <a:off x="4556500" y="1871750"/>
            <a:ext cx="2056500" cy="1971300"/>
          </a:xfrm>
          <a:prstGeom prst="bentConnector3">
            <a:avLst>
              <a:gd name="adj1" fmla="val 50001"/>
            </a:avLst>
          </a:prstGeom>
          <a:noFill/>
          <a:ln w="19050" cap="flat" cmpd="sng">
            <a:solidFill>
              <a:srgbClr val="134F5C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4" name="Google Shape;274;p33"/>
          <p:cNvCxnSpPr>
            <a:stCxn id="243" idx="3"/>
            <a:endCxn id="249" idx="3"/>
          </p:cNvCxnSpPr>
          <p:nvPr/>
        </p:nvCxnSpPr>
        <p:spPr>
          <a:xfrm rot="10800000" flipH="1">
            <a:off x="4556500" y="1871975"/>
            <a:ext cx="4176300" cy="2604900"/>
          </a:xfrm>
          <a:prstGeom prst="bentConnector3">
            <a:avLst>
              <a:gd name="adj1" fmla="val 10570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275" name="Google Shape;275;p33"/>
          <p:cNvSpPr txBox="1"/>
          <p:nvPr/>
        </p:nvSpPr>
        <p:spPr>
          <a:xfrm>
            <a:off x="6337100" y="4146200"/>
            <a:ext cx="968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latin typeface="Open Sans Light"/>
                <a:ea typeface="Open Sans Light"/>
                <a:cs typeface="Open Sans Light"/>
                <a:sym typeface="Open Sans Light"/>
              </a:rPr>
              <a:t>代码转换模型</a:t>
            </a:r>
            <a:endParaRPr sz="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76" name="Google Shape;276;p33"/>
          <p:cNvSpPr txBox="1"/>
          <p:nvPr/>
        </p:nvSpPr>
        <p:spPr>
          <a:xfrm>
            <a:off x="4580475" y="3498075"/>
            <a:ext cx="968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latin typeface="Open Sans Light"/>
                <a:ea typeface="Open Sans Light"/>
                <a:cs typeface="Open Sans Light"/>
                <a:sym typeface="Open Sans Light"/>
              </a:rPr>
              <a:t>架构守护</a:t>
            </a:r>
            <a:endParaRPr sz="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77" name="Google Shape;277;p33"/>
          <p:cNvSpPr txBox="1"/>
          <p:nvPr/>
        </p:nvSpPr>
        <p:spPr>
          <a:xfrm>
            <a:off x="6337100" y="3221125"/>
            <a:ext cx="968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latin typeface="Open Sans Light"/>
                <a:ea typeface="Open Sans Light"/>
                <a:cs typeface="Open Sans Light"/>
                <a:sym typeface="Open Sans Light"/>
              </a:rPr>
              <a:t>模型生成和转换</a:t>
            </a:r>
            <a:endParaRPr sz="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78" name="Google Shape;278;p33"/>
          <p:cNvSpPr txBox="1"/>
          <p:nvPr/>
        </p:nvSpPr>
        <p:spPr>
          <a:xfrm>
            <a:off x="1018600" y="3642950"/>
            <a:ext cx="1126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1">
                <a:latin typeface="Open Sans"/>
                <a:ea typeface="Open Sans"/>
                <a:cs typeface="Open Sans"/>
                <a:sym typeface="Open Sans"/>
              </a:rPr>
              <a:t>架构守护</a:t>
            </a:r>
            <a:endParaRPr sz="1200"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 txBox="1">
            <a:spLocks noGrp="1"/>
          </p:cNvSpPr>
          <p:nvPr>
            <p:ph type="title"/>
          </p:nvPr>
        </p:nvSpPr>
        <p:spPr>
          <a:xfrm>
            <a:off x="369000" y="365700"/>
            <a:ext cx="8406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需求  DSL： Story</a:t>
            </a:r>
            <a:endParaRPr/>
          </a:p>
        </p:txBody>
      </p:sp>
      <p:sp>
        <p:nvSpPr>
          <p:cNvPr id="284" name="Google Shape;284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12</a:t>
            </a:fld>
            <a:endParaRPr/>
          </a:p>
        </p:txBody>
      </p:sp>
      <p:sp>
        <p:nvSpPr>
          <p:cNvPr id="285" name="Google Shape;285;p34"/>
          <p:cNvSpPr txBox="1">
            <a:spLocks noGrp="1"/>
          </p:cNvSpPr>
          <p:nvPr>
            <p:ph type="subTitle" idx="2"/>
          </p:nvPr>
        </p:nvSpPr>
        <p:spPr>
          <a:xfrm>
            <a:off x="374450" y="857600"/>
            <a:ext cx="8406000" cy="42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基于 Cucumber  的 Gherkin 语法设计</a:t>
            </a:r>
            <a:endParaRPr/>
          </a:p>
        </p:txBody>
      </p:sp>
      <p:sp>
        <p:nvSpPr>
          <p:cNvPr id="286" name="Google Shape;286;p34"/>
          <p:cNvSpPr txBox="1"/>
          <p:nvPr/>
        </p:nvSpPr>
        <p:spPr>
          <a:xfrm>
            <a:off x="374450" y="1466025"/>
            <a:ext cx="3345000" cy="20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</a:pPr>
            <a:r>
              <a:rPr lang="zh-CN">
                <a:latin typeface="Open Sans Light"/>
                <a:ea typeface="Open Sans Light"/>
                <a:cs typeface="Open Sans Light"/>
                <a:sym typeface="Open Sans Light"/>
              </a:rPr>
              <a:t>使用标记语言编写内容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</a:pPr>
            <a:r>
              <a:rPr lang="zh-CN">
                <a:latin typeface="Open Sans Light"/>
                <a:ea typeface="Open Sans Light"/>
                <a:cs typeface="Open Sans Light"/>
                <a:sym typeface="Open Sans Light"/>
              </a:rPr>
              <a:t>可通过版本控制系统进行版本控制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</a:pPr>
            <a:r>
              <a:rPr lang="zh-CN">
                <a:latin typeface="Open Sans Light"/>
                <a:ea typeface="Open Sans Light"/>
                <a:cs typeface="Open Sans Light"/>
                <a:sym typeface="Open Sans Light"/>
              </a:rPr>
              <a:t>与编程一致的编程体验。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</a:pPr>
            <a:r>
              <a:rPr lang="zh-CN">
                <a:latin typeface="Open Sans Light"/>
                <a:ea typeface="Open Sans Light"/>
                <a:cs typeface="Open Sans Light"/>
                <a:sym typeface="Open Sans Light"/>
              </a:rPr>
              <a:t>支持集成到现有的看板系统中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</a:pPr>
            <a:r>
              <a:rPr lang="zh-CN">
                <a:latin typeface="Open Sans Light"/>
                <a:ea typeface="Open Sans Light"/>
                <a:cs typeface="Open Sans Light"/>
                <a:sym typeface="Open Sans Light"/>
              </a:rPr>
              <a:t>可集成到 IDE 中协作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Char char="●"/>
            </a:pPr>
            <a:r>
              <a:rPr lang="zh-CN">
                <a:latin typeface="Open Sans Light"/>
                <a:ea typeface="Open Sans Light"/>
                <a:cs typeface="Open Sans Light"/>
                <a:sym typeface="Open Sans Light"/>
              </a:rPr>
              <a:t>支持 Git 转换为 CRUD 接口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87" name="Google Shape;2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3075" y="1289975"/>
            <a:ext cx="3880376" cy="2563549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4"/>
          <p:cNvSpPr txBox="1"/>
          <p:nvPr/>
        </p:nvSpPr>
        <p:spPr>
          <a:xfrm>
            <a:off x="4620425" y="3995650"/>
            <a:ext cx="381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"/>
                <a:ea typeface="Open Sans"/>
                <a:cs typeface="Open Sans"/>
                <a:sym typeface="Open Sans"/>
              </a:rPr>
              <a:t>Uncode IDE 中的 Story 示例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9" name="Google Shape;289;p34"/>
          <p:cNvSpPr txBox="1"/>
          <p:nvPr/>
        </p:nvSpPr>
        <p:spPr>
          <a:xfrm>
            <a:off x="1247100" y="4749025"/>
            <a:ext cx="3073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latin typeface="Open Sans Light"/>
                <a:ea typeface="Open Sans Light"/>
                <a:cs typeface="Open Sans Light"/>
                <a:sym typeface="Open Sans Light"/>
              </a:rPr>
              <a:t>源码内置在 Uncode 中：</a:t>
            </a:r>
            <a:r>
              <a:rPr lang="zh-CN" sz="800" u="sng">
                <a:solidFill>
                  <a:schemeClr val="hlink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4"/>
              </a:rPr>
              <a:t>https://github.com/inherd/uncode/</a:t>
            </a:r>
            <a:r>
              <a:rPr lang="zh-CN" sz="800"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endParaRPr sz="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"/>
          <p:cNvSpPr txBox="1">
            <a:spLocks noGrp="1"/>
          </p:cNvSpPr>
          <p:nvPr>
            <p:ph type="body" idx="1"/>
          </p:nvPr>
        </p:nvSpPr>
        <p:spPr>
          <a:xfrm>
            <a:off x="411250" y="1295600"/>
            <a:ext cx="8321400" cy="340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zh-CN"/>
              <a:t># language: zh-CN</a:t>
            </a: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# status: doing</a:t>
            </a: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功能: 加法</a:t>
            </a: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  加法计算器的验证用例</a:t>
            </a: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  场景: 两个数相加</a:t>
            </a: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	假如我已经在计算器里输入6</a:t>
            </a: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	而且我已经在计算器里输入7</a:t>
            </a: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	当我按"相加"按钮</a:t>
            </a: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zh-CN"/>
              <a:t>	那么我应该在屏幕上看到的结果是13</a:t>
            </a:r>
            <a:endParaRPr/>
          </a:p>
        </p:txBody>
      </p:sp>
      <p:sp>
        <p:nvSpPr>
          <p:cNvPr id="295" name="Google Shape;295;p35"/>
          <p:cNvSpPr txBox="1">
            <a:spLocks noGrp="1"/>
          </p:cNvSpPr>
          <p:nvPr>
            <p:ph type="sldNum" idx="12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lang="en-US" altLang="zh-CN"/>
              <a:t>13</a:t>
            </a:fld>
            <a:endParaRPr/>
          </a:p>
        </p:txBody>
      </p:sp>
      <p:sp>
        <p:nvSpPr>
          <p:cNvPr id="296" name="Google Shape;296;p35"/>
          <p:cNvSpPr txBox="1">
            <a:spLocks noGrp="1"/>
          </p:cNvSpPr>
          <p:nvPr>
            <p:ph type="subTitle" idx="2"/>
          </p:nvPr>
        </p:nvSpPr>
        <p:spPr>
          <a:xfrm>
            <a:off x="411250" y="759000"/>
            <a:ext cx="8321400" cy="3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5"/>
          <p:cNvSpPr txBox="1">
            <a:spLocks noGrp="1"/>
          </p:cNvSpPr>
          <p:nvPr>
            <p:ph type="title"/>
          </p:nvPr>
        </p:nvSpPr>
        <p:spPr>
          <a:xfrm>
            <a:off x="411323" y="282575"/>
            <a:ext cx="8321400" cy="61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Gherkin 语法示例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/>
          <p:nvPr/>
        </p:nvSpPr>
        <p:spPr>
          <a:xfrm>
            <a:off x="1343875" y="2300475"/>
            <a:ext cx="1312500" cy="1094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03" name="Google Shape;303;p36"/>
          <p:cNvSpPr txBox="1">
            <a:spLocks noGrp="1"/>
          </p:cNvSpPr>
          <p:nvPr>
            <p:ph type="title"/>
          </p:nvPr>
        </p:nvSpPr>
        <p:spPr>
          <a:xfrm>
            <a:off x="369000" y="365700"/>
            <a:ext cx="84633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设计  DSL： Unflow </a:t>
            </a:r>
            <a:endParaRPr/>
          </a:p>
        </p:txBody>
      </p:sp>
      <p:sp>
        <p:nvSpPr>
          <p:cNvPr id="304" name="Google Shape;304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14</a:t>
            </a:fld>
            <a:endParaRPr/>
          </a:p>
        </p:txBody>
      </p:sp>
      <p:sp>
        <p:nvSpPr>
          <p:cNvPr id="305" name="Google Shape;305;p36"/>
          <p:cNvSpPr txBox="1">
            <a:spLocks noGrp="1"/>
          </p:cNvSpPr>
          <p:nvPr>
            <p:ph type="subTitle" idx="3"/>
          </p:nvPr>
        </p:nvSpPr>
        <p:spPr>
          <a:xfrm>
            <a:off x="374450" y="857600"/>
            <a:ext cx="8463300" cy="42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DesignOps + 设计生成</a:t>
            </a:r>
            <a:endParaRPr/>
          </a:p>
        </p:txBody>
      </p:sp>
      <p:sp>
        <p:nvSpPr>
          <p:cNvPr id="306" name="Google Shape;306;p36"/>
          <p:cNvSpPr/>
          <p:nvPr/>
        </p:nvSpPr>
        <p:spPr>
          <a:xfrm>
            <a:off x="1435825" y="1422638"/>
            <a:ext cx="1128600" cy="39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Unflow DSL 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组件定义</a:t>
            </a:r>
            <a:endParaRPr sz="1000"/>
          </a:p>
        </p:txBody>
      </p:sp>
      <p:sp>
        <p:nvSpPr>
          <p:cNvPr id="307" name="Google Shape;307;p36"/>
          <p:cNvSpPr/>
          <p:nvPr/>
        </p:nvSpPr>
        <p:spPr>
          <a:xfrm>
            <a:off x="1435825" y="3674588"/>
            <a:ext cx="1128600" cy="39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设计图</a:t>
            </a:r>
            <a:endParaRPr sz="1200"/>
          </a:p>
        </p:txBody>
      </p:sp>
      <p:sp>
        <p:nvSpPr>
          <p:cNvPr id="308" name="Google Shape;308;p36"/>
          <p:cNvSpPr/>
          <p:nvPr/>
        </p:nvSpPr>
        <p:spPr>
          <a:xfrm>
            <a:off x="5708675" y="1419250"/>
            <a:ext cx="1128600" cy="39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UI 组件库</a:t>
            </a:r>
            <a:endParaRPr sz="1200"/>
          </a:p>
        </p:txBody>
      </p:sp>
      <p:sp>
        <p:nvSpPr>
          <p:cNvPr id="309" name="Google Shape;309;p36"/>
          <p:cNvSpPr/>
          <p:nvPr/>
        </p:nvSpPr>
        <p:spPr>
          <a:xfrm>
            <a:off x="5736650" y="3674600"/>
            <a:ext cx="1128600" cy="39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页面</a:t>
            </a:r>
            <a:endParaRPr sz="1200"/>
          </a:p>
        </p:txBody>
      </p:sp>
      <p:pic>
        <p:nvPicPr>
          <p:cNvPr id="310" name="Google Shape;31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950" y="2392450"/>
            <a:ext cx="765325" cy="76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6"/>
          <p:cNvSpPr/>
          <p:nvPr/>
        </p:nvSpPr>
        <p:spPr>
          <a:xfrm>
            <a:off x="1436125" y="2420975"/>
            <a:ext cx="1128600" cy="3693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chemeClr val="lt1"/>
                </a:solidFill>
              </a:rPr>
              <a:t>Sketch 插件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312" name="Google Shape;31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3688" y="2392462"/>
            <a:ext cx="765325" cy="76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6"/>
          <p:cNvSpPr txBox="1"/>
          <p:nvPr/>
        </p:nvSpPr>
        <p:spPr>
          <a:xfrm>
            <a:off x="488963" y="3264325"/>
            <a:ext cx="765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Inter"/>
                <a:ea typeface="Inter"/>
                <a:cs typeface="Inter"/>
                <a:sym typeface="Inter"/>
              </a:rPr>
              <a:t>设计师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4" name="Google Shape;314;p36"/>
          <p:cNvSpPr txBox="1"/>
          <p:nvPr/>
        </p:nvSpPr>
        <p:spPr>
          <a:xfrm>
            <a:off x="7199102" y="3191613"/>
            <a:ext cx="87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Inter"/>
                <a:ea typeface="Inter"/>
                <a:cs typeface="Inter"/>
                <a:sym typeface="Inter"/>
              </a:rPr>
              <a:t>开发人员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15" name="Google Shape;315;p36"/>
          <p:cNvCxnSpPr>
            <a:stCxn id="308" idx="1"/>
            <a:endCxn id="306" idx="3"/>
          </p:cNvCxnSpPr>
          <p:nvPr/>
        </p:nvCxnSpPr>
        <p:spPr>
          <a:xfrm flipH="1">
            <a:off x="2564375" y="1616050"/>
            <a:ext cx="3144300" cy="3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316" name="Google Shape;316;p36"/>
          <p:cNvCxnSpPr>
            <a:stCxn id="306" idx="2"/>
            <a:endCxn id="311" idx="0"/>
          </p:cNvCxnSpPr>
          <p:nvPr/>
        </p:nvCxnSpPr>
        <p:spPr>
          <a:xfrm rot="-5400000" flipH="1">
            <a:off x="1698025" y="2118338"/>
            <a:ext cx="604800" cy="600"/>
          </a:xfrm>
          <a:prstGeom prst="bentConnector3">
            <a:avLst>
              <a:gd name="adj1" fmla="val 4999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17" name="Google Shape;317;p36"/>
          <p:cNvSpPr txBox="1"/>
          <p:nvPr/>
        </p:nvSpPr>
        <p:spPr>
          <a:xfrm>
            <a:off x="1590925" y="2925300"/>
            <a:ext cx="81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1">
                <a:latin typeface="Inter"/>
                <a:ea typeface="Inter"/>
                <a:cs typeface="Inter"/>
                <a:sym typeface="Inter"/>
              </a:rPr>
              <a:t>Sketch</a:t>
            </a:r>
            <a:endParaRPr sz="1200"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8" name="Google Shape;318;p36"/>
          <p:cNvSpPr/>
          <p:nvPr/>
        </p:nvSpPr>
        <p:spPr>
          <a:xfrm>
            <a:off x="3450475" y="3674600"/>
            <a:ext cx="1128600" cy="39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Unflow DSL</a:t>
            </a:r>
            <a:endParaRPr sz="1200"/>
          </a:p>
        </p:txBody>
      </p:sp>
      <p:cxnSp>
        <p:nvCxnSpPr>
          <p:cNvPr id="319" name="Google Shape;319;p36"/>
          <p:cNvCxnSpPr>
            <a:endCxn id="307" idx="0"/>
          </p:cNvCxnSpPr>
          <p:nvPr/>
        </p:nvCxnSpPr>
        <p:spPr>
          <a:xfrm>
            <a:off x="2000125" y="3394988"/>
            <a:ext cx="0" cy="279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20" name="Google Shape;320;p36"/>
          <p:cNvCxnSpPr>
            <a:stCxn id="318" idx="1"/>
            <a:endCxn id="307" idx="3"/>
          </p:cNvCxnSpPr>
          <p:nvPr/>
        </p:nvCxnSpPr>
        <p:spPr>
          <a:xfrm rot="10800000">
            <a:off x="2564575" y="3871400"/>
            <a:ext cx="885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321" name="Google Shape;321;p36"/>
          <p:cNvCxnSpPr>
            <a:stCxn id="309" idx="1"/>
            <a:endCxn id="318" idx="3"/>
          </p:cNvCxnSpPr>
          <p:nvPr/>
        </p:nvCxnSpPr>
        <p:spPr>
          <a:xfrm rot="10800000">
            <a:off x="4578950" y="3871400"/>
            <a:ext cx="1157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322" name="Google Shape;322;p36"/>
          <p:cNvCxnSpPr>
            <a:stCxn id="307" idx="2"/>
            <a:endCxn id="309" idx="2"/>
          </p:cNvCxnSpPr>
          <p:nvPr/>
        </p:nvCxnSpPr>
        <p:spPr>
          <a:xfrm rot="-5400000" flipH="1">
            <a:off x="4150225" y="1918088"/>
            <a:ext cx="600" cy="4300800"/>
          </a:xfrm>
          <a:prstGeom prst="bentConnector3">
            <a:avLst>
              <a:gd name="adj1" fmla="val 39689583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stealth" w="med" len="med"/>
            <a:tailEnd type="stealth" w="med" len="med"/>
          </a:ln>
        </p:spPr>
      </p:cxnSp>
      <p:sp>
        <p:nvSpPr>
          <p:cNvPr id="323" name="Google Shape;323;p36"/>
          <p:cNvSpPr txBox="1"/>
          <p:nvPr/>
        </p:nvSpPr>
        <p:spPr>
          <a:xfrm>
            <a:off x="3339175" y="4439100"/>
            <a:ext cx="1351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Inter"/>
                <a:ea typeface="Inter"/>
                <a:cs typeface="Inter"/>
                <a:sym typeface="Inter"/>
              </a:rPr>
              <a:t>设计守护</a:t>
            </a:r>
            <a:endParaRPr sz="10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7"/>
          <p:cNvSpPr txBox="1">
            <a:spLocks noGrp="1"/>
          </p:cNvSpPr>
          <p:nvPr>
            <p:ph type="title"/>
          </p:nvPr>
        </p:nvSpPr>
        <p:spPr>
          <a:xfrm>
            <a:off x="369000" y="365700"/>
            <a:ext cx="8406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设计  DSL： Unflow</a:t>
            </a:r>
            <a:endParaRPr/>
          </a:p>
        </p:txBody>
      </p:sp>
      <p:sp>
        <p:nvSpPr>
          <p:cNvPr id="329" name="Google Shape;329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15</a:t>
            </a:fld>
            <a:endParaRPr/>
          </a:p>
        </p:txBody>
      </p:sp>
      <p:sp>
        <p:nvSpPr>
          <p:cNvPr id="330" name="Google Shape;330;p37"/>
          <p:cNvSpPr txBox="1">
            <a:spLocks noGrp="1"/>
          </p:cNvSpPr>
          <p:nvPr>
            <p:ph type="subTitle" idx="2"/>
          </p:nvPr>
        </p:nvSpPr>
        <p:spPr>
          <a:xfrm>
            <a:off x="374450" y="857600"/>
            <a:ext cx="8406000" cy="42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将软件的UI 设计与UI 交互转换为特定的领域语言，并使用代码的方式来进行管理。</a:t>
            </a:r>
            <a:endParaRPr/>
          </a:p>
        </p:txBody>
      </p:sp>
      <p:sp>
        <p:nvSpPr>
          <p:cNvPr id="331" name="Google Shape;331;p37"/>
          <p:cNvSpPr txBox="1"/>
          <p:nvPr/>
        </p:nvSpPr>
        <p:spPr>
          <a:xfrm>
            <a:off x="400625" y="1284200"/>
            <a:ext cx="40506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b="1">
                <a:latin typeface="Open Sans"/>
                <a:ea typeface="Open Sans"/>
                <a:cs typeface="Open Sans"/>
                <a:sym typeface="Open Sans"/>
              </a:rPr>
              <a:t>用户交互文档化</a:t>
            </a:r>
            <a:r>
              <a:rPr lang="zh-CN">
                <a:latin typeface="Open Sans Light"/>
                <a:ea typeface="Open Sans Light"/>
                <a:cs typeface="Open Sans Light"/>
                <a:sym typeface="Open Sans Light"/>
              </a:rPr>
              <a:t>。即所有的 UI 交互过程，以明确的格式记录下来，并与文档的形式存储。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b="1">
                <a:latin typeface="Open Sans"/>
                <a:ea typeface="Open Sans"/>
                <a:cs typeface="Open Sans"/>
                <a:sym typeface="Open Sans"/>
              </a:rPr>
              <a:t>UI 工具无关</a:t>
            </a:r>
            <a:r>
              <a:rPr lang="zh-CN">
                <a:latin typeface="Open Sans Light"/>
                <a:ea typeface="Open Sans Light"/>
                <a:cs typeface="Open Sans Light"/>
                <a:sym typeface="Open Sans Light"/>
              </a:rPr>
              <a:t>。采用标准化的方式描述 UI 设计，让 UI 设计与 UI 设计工具脱离。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b="1">
                <a:latin typeface="Open Sans"/>
                <a:ea typeface="Open Sans"/>
                <a:cs typeface="Open Sans"/>
                <a:sym typeface="Open Sans"/>
              </a:rPr>
              <a:t>双向反馈</a:t>
            </a:r>
            <a:r>
              <a:rPr lang="zh-CN">
                <a:latin typeface="Open Sans Light"/>
                <a:ea typeface="Open Sans Light"/>
                <a:cs typeface="Open Sans Light"/>
                <a:sym typeface="Open Sans Light"/>
              </a:rPr>
              <a:t>。即我们的设计与 UI 原型、代码是相绑定的，当代码与设计不一致时，我们能即时得到反馈 —— 要么修改设计，要么修改代码。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latin typeface="Open Sans"/>
                <a:ea typeface="Open Sans"/>
                <a:cs typeface="Open Sans"/>
                <a:sym typeface="Open Sans"/>
              </a:rPr>
              <a:t>连接需求与代码的胶水</a:t>
            </a:r>
            <a:r>
              <a:rPr lang="zh-CN">
                <a:latin typeface="Open Sans Light"/>
                <a:ea typeface="Open Sans Light"/>
                <a:cs typeface="Open Sans Light"/>
                <a:sym typeface="Open Sans Light"/>
              </a:rPr>
              <a:t>。从某种程度上来说，这个 DSL 还承担着作为需求与代码连接的胶水。即将需求转换为设计的描述，以便于这个描述转换为代码。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32" name="Google Shape;33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1675" y="1404288"/>
            <a:ext cx="3991731" cy="279303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7"/>
          <p:cNvSpPr txBox="1"/>
          <p:nvPr/>
        </p:nvSpPr>
        <p:spPr>
          <a:xfrm>
            <a:off x="1387550" y="4706125"/>
            <a:ext cx="3605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latin typeface="Open Sans"/>
                <a:ea typeface="Open Sans"/>
                <a:cs typeface="Open Sans"/>
                <a:sym typeface="Open Sans"/>
              </a:rPr>
              <a:t>GitHub: </a:t>
            </a:r>
            <a:r>
              <a:rPr lang="zh-CN" sz="800" u="sng">
                <a:solidFill>
                  <a:srgbClr val="00BCCD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https://github.com/inherd/unflow</a:t>
            </a:r>
            <a:r>
              <a:rPr lang="zh-CN" sz="800">
                <a:latin typeface="Open Sans"/>
                <a:ea typeface="Open Sans"/>
                <a:cs typeface="Open Sans"/>
                <a:sym typeface="Open Sans"/>
              </a:rPr>
              <a:t> ，</a:t>
            </a:r>
            <a:r>
              <a:rPr lang="zh-CN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技术栈：Rust + Antlr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8"/>
          <p:cNvSpPr txBox="1">
            <a:spLocks noGrp="1"/>
          </p:cNvSpPr>
          <p:nvPr>
            <p:ph type="title"/>
          </p:nvPr>
        </p:nvSpPr>
        <p:spPr>
          <a:xfrm>
            <a:off x="369000" y="365700"/>
            <a:ext cx="8406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Unflow 设计过程（1）：提取交互 </a:t>
            </a:r>
            <a:endParaRPr/>
          </a:p>
        </p:txBody>
      </p:sp>
      <p:sp>
        <p:nvSpPr>
          <p:cNvPr id="339" name="Google Shape;339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16</a:t>
            </a:fld>
            <a:endParaRPr/>
          </a:p>
        </p:txBody>
      </p:sp>
      <p:sp>
        <p:nvSpPr>
          <p:cNvPr id="340" name="Google Shape;340;p38"/>
          <p:cNvSpPr txBox="1">
            <a:spLocks noGrp="1"/>
          </p:cNvSpPr>
          <p:nvPr>
            <p:ph type="subTitle" idx="2"/>
          </p:nvPr>
        </p:nvSpPr>
        <p:spPr>
          <a:xfrm>
            <a:off x="374450" y="857600"/>
            <a:ext cx="8406000" cy="42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400"/>
              </a:spcAft>
              <a:buNone/>
            </a:pPr>
            <a:r>
              <a:rPr lang="zh-C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SEE-DO-REACT</a:t>
            </a:r>
            <a:endParaRPr/>
          </a:p>
        </p:txBody>
      </p:sp>
      <p:sp>
        <p:nvSpPr>
          <p:cNvPr id="341" name="Google Shape;341;p38"/>
          <p:cNvSpPr txBox="1"/>
          <p:nvPr/>
        </p:nvSpPr>
        <p:spPr>
          <a:xfrm>
            <a:off x="4120200" y="1264188"/>
            <a:ext cx="40506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zh-CN" b="1">
                <a:latin typeface="Open Sans"/>
                <a:ea typeface="Open Sans"/>
                <a:cs typeface="Open Sans"/>
                <a:sym typeface="Open Sans"/>
              </a:rPr>
              <a:t>What the user sees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zh-CN" b="1">
                <a:latin typeface="Open Sans"/>
                <a:ea typeface="Open Sans"/>
                <a:cs typeface="Open Sans"/>
                <a:sym typeface="Open Sans"/>
              </a:rPr>
              <a:t>What them do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zh-CN" b="1">
                <a:latin typeface="Open Sans"/>
                <a:ea typeface="Open Sans"/>
                <a:cs typeface="Open Sans"/>
                <a:sym typeface="Open Sans"/>
              </a:rPr>
              <a:t>What them see next / what them do next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2" name="Google Shape;34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900" y="1205450"/>
            <a:ext cx="3221725" cy="126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9525" y="2811050"/>
            <a:ext cx="4549151" cy="192077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8"/>
          <p:cNvSpPr/>
          <p:nvPr/>
        </p:nvSpPr>
        <p:spPr>
          <a:xfrm>
            <a:off x="5158050" y="2493175"/>
            <a:ext cx="213000" cy="461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8"/>
          <p:cNvSpPr/>
          <p:nvPr/>
        </p:nvSpPr>
        <p:spPr>
          <a:xfrm>
            <a:off x="3589463" y="1651525"/>
            <a:ext cx="498900" cy="232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9"/>
          <p:cNvSpPr txBox="1">
            <a:spLocks noGrp="1"/>
          </p:cNvSpPr>
          <p:nvPr>
            <p:ph type="title"/>
          </p:nvPr>
        </p:nvSpPr>
        <p:spPr>
          <a:xfrm>
            <a:off x="369000" y="365700"/>
            <a:ext cx="8406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Unflow 设计过程（2）：组件定义</a:t>
            </a:r>
            <a:endParaRPr/>
          </a:p>
        </p:txBody>
      </p:sp>
      <p:sp>
        <p:nvSpPr>
          <p:cNvPr id="351" name="Google Shape;351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17</a:t>
            </a:fld>
            <a:endParaRPr/>
          </a:p>
        </p:txBody>
      </p:sp>
      <p:sp>
        <p:nvSpPr>
          <p:cNvPr id="352" name="Google Shape;352;p39"/>
          <p:cNvSpPr txBox="1">
            <a:spLocks noGrp="1"/>
          </p:cNvSpPr>
          <p:nvPr>
            <p:ph type="subTitle" idx="2"/>
          </p:nvPr>
        </p:nvSpPr>
        <p:spPr>
          <a:xfrm>
            <a:off x="374450" y="857600"/>
            <a:ext cx="8406000" cy="42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400"/>
              </a:spcAft>
              <a:buNone/>
            </a:pPr>
            <a:r>
              <a:rPr lang="zh-C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page - component - library</a:t>
            </a:r>
            <a:endParaRPr/>
          </a:p>
        </p:txBody>
      </p:sp>
      <p:pic>
        <p:nvPicPr>
          <p:cNvPr id="353" name="Google Shape;35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276" y="1436598"/>
            <a:ext cx="3348049" cy="1484502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9"/>
          <p:cNvSpPr txBox="1"/>
          <p:nvPr/>
        </p:nvSpPr>
        <p:spPr>
          <a:xfrm>
            <a:off x="395750" y="3288525"/>
            <a:ext cx="3395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latin typeface="Inter"/>
                <a:ea typeface="Inter"/>
                <a:cs typeface="Inter"/>
                <a:sym typeface="Inter"/>
              </a:rPr>
              <a:t>原子设计</a:t>
            </a:r>
            <a:r>
              <a:rPr lang="zh-CN">
                <a:latin typeface="Inter"/>
                <a:ea typeface="Inter"/>
                <a:cs typeface="Inter"/>
                <a:sym typeface="Inter"/>
              </a:rPr>
              <a:t>是一个设计方法论，由五种不同的阶段组合，它们协同工作，以创建一个有层次、计划性的方式来界面系统。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55" name="Google Shape;35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5350" y="1365225"/>
            <a:ext cx="4205041" cy="251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3925" y="2092376"/>
            <a:ext cx="3477425" cy="251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0"/>
          <p:cNvSpPr txBox="1">
            <a:spLocks noGrp="1"/>
          </p:cNvSpPr>
          <p:nvPr>
            <p:ph type="title"/>
          </p:nvPr>
        </p:nvSpPr>
        <p:spPr>
          <a:xfrm>
            <a:off x="369000" y="365700"/>
            <a:ext cx="8406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Unflow 设计过程（3）：定义布局</a:t>
            </a:r>
            <a:endParaRPr/>
          </a:p>
        </p:txBody>
      </p:sp>
      <p:sp>
        <p:nvSpPr>
          <p:cNvPr id="362" name="Google Shape;362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18</a:t>
            </a:fld>
            <a:endParaRPr/>
          </a:p>
        </p:txBody>
      </p:sp>
      <p:sp>
        <p:nvSpPr>
          <p:cNvPr id="363" name="Google Shape;363;p40"/>
          <p:cNvSpPr txBox="1">
            <a:spLocks noGrp="1"/>
          </p:cNvSpPr>
          <p:nvPr>
            <p:ph type="subTitle" idx="2"/>
          </p:nvPr>
        </p:nvSpPr>
        <p:spPr>
          <a:xfrm>
            <a:off x="374450" y="857600"/>
            <a:ext cx="8406000" cy="42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400"/>
              </a:spcAft>
              <a:buNone/>
            </a:pPr>
            <a:r>
              <a:rPr lang="zh-CN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Flex + 待完善</a:t>
            </a:r>
            <a:endParaRPr/>
          </a:p>
        </p:txBody>
      </p:sp>
      <p:pic>
        <p:nvPicPr>
          <p:cNvPr id="364" name="Google Shape;3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5789" y="1714600"/>
            <a:ext cx="4064362" cy="217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450" y="1473075"/>
            <a:ext cx="4117276" cy="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0"/>
          <p:cNvSpPr txBox="1"/>
          <p:nvPr/>
        </p:nvSpPr>
        <p:spPr>
          <a:xfrm>
            <a:off x="369000" y="2402400"/>
            <a:ext cx="3112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 u="sng">
                <a:solidFill>
                  <a:schemeClr val="hlink"/>
                </a:solidFill>
                <a:hlinkClick r:id="rId5"/>
              </a:rPr>
              <a:t>https://github.com/IjzerenHein/autolayout.js</a:t>
            </a:r>
            <a:r>
              <a:rPr lang="zh-CN" sz="1000"/>
              <a:t> </a:t>
            </a:r>
            <a:endParaRPr sz="1000"/>
          </a:p>
        </p:txBody>
      </p:sp>
      <p:pic>
        <p:nvPicPr>
          <p:cNvPr id="367" name="Google Shape;36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4450" y="2912750"/>
            <a:ext cx="2322473" cy="1528601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0"/>
          <p:cNvSpPr txBox="1"/>
          <p:nvPr/>
        </p:nvSpPr>
        <p:spPr>
          <a:xfrm>
            <a:off x="369000" y="4441350"/>
            <a:ext cx="31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 u="sng">
                <a:solidFill>
                  <a:schemeClr val="hlink"/>
                </a:solidFill>
                <a:hlinkClick r:id="rId7"/>
              </a:rPr>
              <a:t>https://github.com/asciidoctor/asciidoctor-diagram</a:t>
            </a:r>
            <a:r>
              <a:rPr lang="zh-CN" sz="1000"/>
              <a:t> </a:t>
            </a:r>
            <a:endParaRPr sz="1000"/>
          </a:p>
        </p:txBody>
      </p:sp>
      <p:sp>
        <p:nvSpPr>
          <p:cNvPr id="369" name="Google Shape;369;p40"/>
          <p:cNvSpPr/>
          <p:nvPr/>
        </p:nvSpPr>
        <p:spPr>
          <a:xfrm>
            <a:off x="4182550" y="2636750"/>
            <a:ext cx="692700" cy="27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1"/>
          <p:cNvSpPr/>
          <p:nvPr/>
        </p:nvSpPr>
        <p:spPr>
          <a:xfrm>
            <a:off x="5384600" y="1525925"/>
            <a:ext cx="1923900" cy="636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75" name="Google Shape;375;p41"/>
          <p:cNvSpPr txBox="1">
            <a:spLocks noGrp="1"/>
          </p:cNvSpPr>
          <p:nvPr>
            <p:ph type="title"/>
          </p:nvPr>
        </p:nvSpPr>
        <p:spPr>
          <a:xfrm>
            <a:off x="411300" y="297900"/>
            <a:ext cx="8321400" cy="58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代码化代码：Datum</a:t>
            </a:r>
            <a:endParaRPr/>
          </a:p>
        </p:txBody>
      </p:sp>
      <p:sp>
        <p:nvSpPr>
          <p:cNvPr id="376" name="Google Shape;376;p41"/>
          <p:cNvSpPr txBox="1">
            <a:spLocks noGrp="1"/>
          </p:cNvSpPr>
          <p:nvPr>
            <p:ph type="sldNum" idx="12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19</a:t>
            </a:fld>
            <a:endParaRPr/>
          </a:p>
        </p:txBody>
      </p:sp>
      <p:sp>
        <p:nvSpPr>
          <p:cNvPr id="377" name="Google Shape;377;p41"/>
          <p:cNvSpPr txBox="1">
            <a:spLocks noGrp="1"/>
          </p:cNvSpPr>
          <p:nvPr>
            <p:ph type="subTitle" idx="2"/>
          </p:nvPr>
        </p:nvSpPr>
        <p:spPr>
          <a:xfrm>
            <a:off x="411250" y="759025"/>
            <a:ext cx="8321400" cy="3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zh-CN"/>
              <a:t>基于 Rust + Lalrpop + LLVM</a:t>
            </a:r>
            <a:endParaRPr/>
          </a:p>
        </p:txBody>
      </p:sp>
      <p:sp>
        <p:nvSpPr>
          <p:cNvPr id="378" name="Google Shape;378;p41"/>
          <p:cNvSpPr txBox="1"/>
          <p:nvPr/>
        </p:nvSpPr>
        <p:spPr>
          <a:xfrm>
            <a:off x="1380325" y="47143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Open Sans Light"/>
                <a:ea typeface="Open Sans Light"/>
                <a:cs typeface="Open Sans Light"/>
                <a:sym typeface="Open Sans Light"/>
              </a:rPr>
              <a:t>源码： </a:t>
            </a:r>
            <a:r>
              <a:rPr lang="zh-CN" sz="1000" u="sng">
                <a:solidFill>
                  <a:schemeClr val="hlink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3"/>
              </a:rPr>
              <a:t>https://github.com/datum-lang/datum</a:t>
            </a:r>
            <a:r>
              <a:rPr lang="zh-CN" sz="1000"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79" name="Google Shape;379;p41"/>
          <p:cNvSpPr txBox="1"/>
          <p:nvPr/>
        </p:nvSpPr>
        <p:spPr>
          <a:xfrm>
            <a:off x="369000" y="1227125"/>
            <a:ext cx="4011300" cy="32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"/>
              <a:buAutoNum type="arabicPeriod"/>
            </a:pPr>
            <a:r>
              <a:rPr lang="zh-CN" sz="1200" b="1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1.0：抽象出 Datum Lang（当前还在早期阶段）</a:t>
            </a:r>
            <a:endParaRPr sz="1200" b="1">
              <a:solidFill>
                <a:srgbClr val="5E5E5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 Light"/>
              <a:buAutoNum type="alphaLcPeriod"/>
            </a:pPr>
            <a:r>
              <a:rPr lang="zh-CN" sz="1200"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快速的多语言 parser</a:t>
            </a:r>
            <a:endParaRPr sz="1200">
              <a:solidFill>
                <a:srgbClr val="5E5E5E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 Light"/>
              <a:buAutoNum type="alphaLcPeriod"/>
            </a:pPr>
            <a:r>
              <a:rPr lang="zh-CN" sz="1200"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设计 HIR 作为 Tier  1 级别语言的 IR</a:t>
            </a:r>
            <a:endParaRPr sz="1200">
              <a:solidFill>
                <a:srgbClr val="5E5E5E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 Light"/>
              <a:buAutoNum type="alphaLcPeriod"/>
            </a:pPr>
            <a:r>
              <a:rPr lang="zh-CN" sz="1200"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使用 Movable 转换 a 步骤生成的 Token</a:t>
            </a:r>
            <a:endParaRPr sz="1200">
              <a:solidFill>
                <a:srgbClr val="5E5E5E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 Light"/>
              <a:buAutoNum type="alphaLcPeriod"/>
            </a:pPr>
            <a:r>
              <a:rPr lang="zh-CN" sz="1200"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通过往复抽象，提炼出 Datum Lang</a:t>
            </a:r>
            <a:endParaRPr sz="1200">
              <a:solidFill>
                <a:srgbClr val="5E5E5E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 Light"/>
              <a:buAutoNum type="alphaLcPeriod"/>
            </a:pPr>
            <a:r>
              <a:rPr lang="zh-CN" sz="1200"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Datum Lang 前端实现</a:t>
            </a:r>
            <a:endParaRPr sz="1200">
              <a:solidFill>
                <a:srgbClr val="5E5E5E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"/>
              <a:buAutoNum type="arabicPeriod"/>
            </a:pPr>
            <a:r>
              <a:rPr lang="zh-CN" sz="1200" b="1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2.0：实现完整的语言转换</a:t>
            </a:r>
            <a:endParaRPr sz="1200" b="1">
              <a:solidFill>
                <a:srgbClr val="5E5E5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 Light"/>
              <a:buAutoNum type="alphaLcPeriod"/>
            </a:pPr>
            <a:r>
              <a:rPr lang="zh-CN" sz="1200"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使用 Typography 作为语法解析器</a:t>
            </a:r>
            <a:endParaRPr sz="1200">
              <a:solidFill>
                <a:srgbClr val="5E5E5E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 Light"/>
              <a:buAutoNum type="alphaLcPeriod"/>
            </a:pPr>
            <a:r>
              <a:rPr lang="zh-CN" sz="1200"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设计 MIR 作为 Tier 2 级别语言的 IR</a:t>
            </a:r>
            <a:endParaRPr sz="1200">
              <a:solidFill>
                <a:srgbClr val="5E5E5E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 Light"/>
              <a:buAutoNum type="alphaLcPeriod"/>
            </a:pPr>
            <a:r>
              <a:rPr lang="zh-CN" sz="1200"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完整 Datum Lang 编译器实现与优化</a:t>
            </a:r>
            <a:endParaRPr sz="1200">
              <a:solidFill>
                <a:srgbClr val="5E5E5E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"/>
              <a:buAutoNum type="arabicPeriod"/>
            </a:pPr>
            <a:r>
              <a:rPr lang="zh-CN" sz="1200" b="1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3.0 自举</a:t>
            </a:r>
            <a:endParaRPr sz="1200" b="1">
              <a:solidFill>
                <a:srgbClr val="5E5E5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 Light"/>
              <a:buAutoNum type="alphaLcPeriod"/>
            </a:pPr>
            <a:r>
              <a:rPr lang="zh-CN" sz="1200"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使用 Typography 实现 Datum 语法解析</a:t>
            </a:r>
            <a:endParaRPr sz="1200">
              <a:solidFill>
                <a:srgbClr val="5E5E5E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 Light"/>
              <a:buAutoNum type="alphaLcPeriod"/>
            </a:pPr>
            <a:r>
              <a:rPr lang="zh-CN" sz="1200"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使用 Typography 实现 Typography 语法解析</a:t>
            </a:r>
            <a:endParaRPr sz="1200">
              <a:solidFill>
                <a:srgbClr val="5E5E5E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 Light"/>
              <a:buAutoNum type="alphaLcPeriod"/>
            </a:pPr>
            <a:r>
              <a:rPr lang="zh-CN" sz="1200"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使用 Datum 编写 Datum</a:t>
            </a:r>
            <a:endParaRPr sz="1200">
              <a:solidFill>
                <a:srgbClr val="5E5E5E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200">
              <a:solidFill>
                <a:srgbClr val="5E5E5E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80" name="Google Shape;380;p41"/>
          <p:cNvSpPr/>
          <p:nvPr/>
        </p:nvSpPr>
        <p:spPr>
          <a:xfrm>
            <a:off x="4553663" y="2705163"/>
            <a:ext cx="779700" cy="33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/>
              <a:t>源码</a:t>
            </a:r>
            <a:endParaRPr sz="800"/>
          </a:p>
        </p:txBody>
      </p:sp>
      <p:sp>
        <p:nvSpPr>
          <p:cNvPr id="381" name="Google Shape;381;p41"/>
          <p:cNvSpPr/>
          <p:nvPr/>
        </p:nvSpPr>
        <p:spPr>
          <a:xfrm>
            <a:off x="5907025" y="3460025"/>
            <a:ext cx="879000" cy="33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/>
              <a:t>Typography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/>
              <a:t>解析器生成器</a:t>
            </a:r>
            <a:endParaRPr sz="800"/>
          </a:p>
        </p:txBody>
      </p:sp>
      <p:sp>
        <p:nvSpPr>
          <p:cNvPr id="382" name="Google Shape;382;p41"/>
          <p:cNvSpPr/>
          <p:nvPr/>
        </p:nvSpPr>
        <p:spPr>
          <a:xfrm>
            <a:off x="7296708" y="2705163"/>
            <a:ext cx="779700" cy="33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/>
              <a:t>Datum 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/>
              <a:t>编译器</a:t>
            </a:r>
            <a:endParaRPr sz="800"/>
          </a:p>
        </p:txBody>
      </p:sp>
      <p:sp>
        <p:nvSpPr>
          <p:cNvPr id="383" name="Google Shape;383;p41"/>
          <p:cNvSpPr/>
          <p:nvPr/>
        </p:nvSpPr>
        <p:spPr>
          <a:xfrm>
            <a:off x="7296700" y="3460025"/>
            <a:ext cx="779700" cy="33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/>
              <a:t>目标源码</a:t>
            </a:r>
            <a:endParaRPr sz="800"/>
          </a:p>
        </p:txBody>
      </p:sp>
      <p:sp>
        <p:nvSpPr>
          <p:cNvPr id="384" name="Google Shape;384;p41"/>
          <p:cNvSpPr/>
          <p:nvPr/>
        </p:nvSpPr>
        <p:spPr>
          <a:xfrm>
            <a:off x="5483850" y="1674875"/>
            <a:ext cx="779700" cy="33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/>
              <a:t>MIR</a:t>
            </a:r>
            <a:endParaRPr sz="800"/>
          </a:p>
        </p:txBody>
      </p:sp>
      <p:sp>
        <p:nvSpPr>
          <p:cNvPr id="385" name="Google Shape;385;p41"/>
          <p:cNvSpPr/>
          <p:nvPr/>
        </p:nvSpPr>
        <p:spPr>
          <a:xfrm>
            <a:off x="6445025" y="1675175"/>
            <a:ext cx="779700" cy="33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/>
              <a:t>HIR</a:t>
            </a:r>
            <a:endParaRPr sz="800"/>
          </a:p>
        </p:txBody>
      </p:sp>
      <p:sp>
        <p:nvSpPr>
          <p:cNvPr id="386" name="Google Shape;386;p41"/>
          <p:cNvSpPr/>
          <p:nvPr/>
        </p:nvSpPr>
        <p:spPr>
          <a:xfrm>
            <a:off x="8341825" y="2705163"/>
            <a:ext cx="779700" cy="33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/>
              <a:t>目标应用</a:t>
            </a:r>
            <a:endParaRPr sz="800"/>
          </a:p>
        </p:txBody>
      </p:sp>
      <p:sp>
        <p:nvSpPr>
          <p:cNvPr id="387" name="Google Shape;387;p41"/>
          <p:cNvSpPr/>
          <p:nvPr/>
        </p:nvSpPr>
        <p:spPr>
          <a:xfrm>
            <a:off x="5907017" y="2705163"/>
            <a:ext cx="879000" cy="33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/>
              <a:t>Movable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/>
              <a:t>转换器</a:t>
            </a:r>
            <a:endParaRPr sz="800"/>
          </a:p>
        </p:txBody>
      </p:sp>
      <p:cxnSp>
        <p:nvCxnSpPr>
          <p:cNvPr id="388" name="Google Shape;388;p41"/>
          <p:cNvCxnSpPr>
            <a:stCxn id="380" idx="0"/>
            <a:endCxn id="374" idx="1"/>
          </p:cNvCxnSpPr>
          <p:nvPr/>
        </p:nvCxnSpPr>
        <p:spPr>
          <a:xfrm rot="-5400000">
            <a:off x="4733363" y="2054013"/>
            <a:ext cx="861300" cy="4410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89" name="Google Shape;389;p41"/>
          <p:cNvCxnSpPr>
            <a:stCxn id="384" idx="3"/>
            <a:endCxn id="385" idx="1"/>
          </p:cNvCxnSpPr>
          <p:nvPr/>
        </p:nvCxnSpPr>
        <p:spPr>
          <a:xfrm>
            <a:off x="6263550" y="1844225"/>
            <a:ext cx="181500" cy="6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90" name="Google Shape;390;p41"/>
          <p:cNvSpPr txBox="1"/>
          <p:nvPr/>
        </p:nvSpPr>
        <p:spPr>
          <a:xfrm>
            <a:off x="5414200" y="1928723"/>
            <a:ext cx="1492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00"/>
              <a:t>https://github.com/vnmakarov/mir</a:t>
            </a:r>
            <a:endParaRPr sz="700"/>
          </a:p>
        </p:txBody>
      </p:sp>
      <p:cxnSp>
        <p:nvCxnSpPr>
          <p:cNvPr id="391" name="Google Shape;391;p41"/>
          <p:cNvCxnSpPr>
            <a:stCxn id="374" idx="3"/>
            <a:endCxn id="382" idx="0"/>
          </p:cNvCxnSpPr>
          <p:nvPr/>
        </p:nvCxnSpPr>
        <p:spPr>
          <a:xfrm>
            <a:off x="7308500" y="1843925"/>
            <a:ext cx="378000" cy="8613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2" name="Google Shape;392;p41"/>
          <p:cNvCxnSpPr>
            <a:endCxn id="387" idx="1"/>
          </p:cNvCxnSpPr>
          <p:nvPr/>
        </p:nvCxnSpPr>
        <p:spPr>
          <a:xfrm>
            <a:off x="5333417" y="2874513"/>
            <a:ext cx="57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93" name="Google Shape;393;p41"/>
          <p:cNvCxnSpPr>
            <a:stCxn id="387" idx="3"/>
            <a:endCxn id="382" idx="1"/>
          </p:cNvCxnSpPr>
          <p:nvPr/>
        </p:nvCxnSpPr>
        <p:spPr>
          <a:xfrm>
            <a:off x="6786017" y="2874513"/>
            <a:ext cx="510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94" name="Google Shape;394;p41"/>
          <p:cNvCxnSpPr>
            <a:stCxn id="382" idx="3"/>
            <a:endCxn id="386" idx="1"/>
          </p:cNvCxnSpPr>
          <p:nvPr/>
        </p:nvCxnSpPr>
        <p:spPr>
          <a:xfrm>
            <a:off x="8076408" y="2874513"/>
            <a:ext cx="265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95" name="Google Shape;395;p41"/>
          <p:cNvCxnSpPr>
            <a:stCxn id="382" idx="2"/>
            <a:endCxn id="383" idx="0"/>
          </p:cNvCxnSpPr>
          <p:nvPr/>
        </p:nvCxnSpPr>
        <p:spPr>
          <a:xfrm>
            <a:off x="7686558" y="3043863"/>
            <a:ext cx="0" cy="4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96" name="Google Shape;396;p41"/>
          <p:cNvCxnSpPr>
            <a:stCxn id="387" idx="2"/>
            <a:endCxn id="381" idx="0"/>
          </p:cNvCxnSpPr>
          <p:nvPr/>
        </p:nvCxnSpPr>
        <p:spPr>
          <a:xfrm>
            <a:off x="6346517" y="3043863"/>
            <a:ext cx="0" cy="41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4"/>
          <p:cNvSpPr txBox="1">
            <a:spLocks noGrp="1"/>
          </p:cNvSpPr>
          <p:nvPr>
            <p:ph type="ctrTitle"/>
          </p:nvPr>
        </p:nvSpPr>
        <p:spPr>
          <a:xfrm>
            <a:off x="369000" y="365700"/>
            <a:ext cx="8463300" cy="392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1"/>
                </a:solidFill>
              </a:rPr>
              <a:t>软件研发体系趋势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2" name="Google Shape;112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2</a:t>
            </a:fld>
            <a:endParaRPr sz="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2"/>
          <p:cNvSpPr txBox="1">
            <a:spLocks noGrp="1"/>
          </p:cNvSpPr>
          <p:nvPr>
            <p:ph type="body" idx="1"/>
          </p:nvPr>
        </p:nvSpPr>
        <p:spPr>
          <a:xfrm>
            <a:off x="411250" y="1164825"/>
            <a:ext cx="4148700" cy="340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zh-CN" sz="1000"/>
              <a:t>// default tokenizer for extends</a:t>
            </a:r>
            <a:endParaRPr sz="10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zh-CN" sz="1000"/>
              <a:t>define default$tokenizer {</a:t>
            </a:r>
            <a:endParaRPr sz="10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zh-CN" sz="1000"/>
              <a:t>  identifier: [a-zA-Z_];</a:t>
            </a:r>
            <a:endParaRPr sz="10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zh-CN" sz="1000"/>
              <a:t>}</a:t>
            </a:r>
            <a:endParaRPr sz="10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zh-CN" sz="1000"/>
              <a:t>// define tokenizer rules</a:t>
            </a:r>
            <a:endParaRPr sz="10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zh-CN" sz="1000"/>
              <a:t>tokenizer </a:t>
            </a:r>
            <a:r>
              <a:rPr lang="zh-CN" sz="1000" b="1">
                <a:latin typeface="Open Sans"/>
                <a:ea typeface="Open Sans"/>
                <a:cs typeface="Open Sans"/>
                <a:sym typeface="Open Sans"/>
              </a:rPr>
              <a:t>extends</a:t>
            </a:r>
            <a:r>
              <a:rPr lang="zh-CN" sz="1000"/>
              <a:t> default$tokenizer {</a:t>
            </a:r>
            <a:endParaRPr sz="10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zh-CN" sz="1000"/>
              <a:t>   ...</a:t>
            </a:r>
            <a:endParaRPr sz="10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zh-CN" sz="1000"/>
              <a:t>}</a:t>
            </a:r>
            <a:endParaRPr sz="10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zh-CN" sz="1000"/>
              <a:t>// define rule</a:t>
            </a:r>
            <a:endParaRPr sz="10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zh-CN" sz="1000"/>
              <a:t>rule &lt;ruleName&gt; {</a:t>
            </a:r>
            <a:endParaRPr sz="10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zh-CN" sz="1000"/>
              <a:t>	...</a:t>
            </a:r>
            <a:endParaRPr sz="10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zh-CN" sz="1000"/>
              <a:t>}</a:t>
            </a:r>
            <a:endParaRPr sz="10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402" name="Google Shape;402;p42"/>
          <p:cNvSpPr txBox="1">
            <a:spLocks noGrp="1"/>
          </p:cNvSpPr>
          <p:nvPr>
            <p:ph type="sldNum" idx="12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lang="en-US" altLang="zh-CN"/>
              <a:t>20</a:t>
            </a:fld>
            <a:endParaRPr/>
          </a:p>
        </p:txBody>
      </p:sp>
      <p:sp>
        <p:nvSpPr>
          <p:cNvPr id="403" name="Google Shape;403;p42"/>
          <p:cNvSpPr txBox="1">
            <a:spLocks noGrp="1"/>
          </p:cNvSpPr>
          <p:nvPr>
            <p:ph type="subTitle" idx="2"/>
          </p:nvPr>
        </p:nvSpPr>
        <p:spPr>
          <a:xfrm>
            <a:off x="411250" y="759000"/>
            <a:ext cx="8321400" cy="3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zh-CN"/>
              <a:t>支持继承 + AST 模型生成：参考  Antlr +  Fall</a:t>
            </a:r>
            <a:endParaRPr/>
          </a:p>
        </p:txBody>
      </p:sp>
      <p:sp>
        <p:nvSpPr>
          <p:cNvPr id="404" name="Google Shape;404;p42"/>
          <p:cNvSpPr txBox="1">
            <a:spLocks noGrp="1"/>
          </p:cNvSpPr>
          <p:nvPr>
            <p:ph type="title"/>
          </p:nvPr>
        </p:nvSpPr>
        <p:spPr>
          <a:xfrm>
            <a:off x="411323" y="282575"/>
            <a:ext cx="8321400" cy="61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Typography 语法解析器（原型 + 语法设计阶段）</a:t>
            </a:r>
            <a:endParaRPr/>
          </a:p>
        </p:txBody>
      </p:sp>
      <p:sp>
        <p:nvSpPr>
          <p:cNvPr id="405" name="Google Shape;405;p42"/>
          <p:cNvSpPr txBox="1"/>
          <p:nvPr/>
        </p:nvSpPr>
        <p:spPr>
          <a:xfrm>
            <a:off x="4727300" y="1172925"/>
            <a:ext cx="39810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// ast for generate code</a:t>
            </a:r>
            <a:endParaRPr sz="1200">
              <a:solidFill>
                <a:srgbClr val="5E5E5E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ast {</a:t>
            </a:r>
            <a:endParaRPr sz="1200">
              <a:solidFill>
                <a:srgbClr val="5E5E5E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 b="1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  node parameters {</a:t>
            </a:r>
            <a:endParaRPr sz="1200" b="1">
              <a:solidFill>
                <a:srgbClr val="5E5E5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 b="1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	parameters parameter*;</a:t>
            </a:r>
            <a:endParaRPr sz="1200" b="1">
              <a:solidFill>
                <a:srgbClr val="5E5E5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 b="1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rPr>
              <a:t>  }</a:t>
            </a:r>
            <a:endParaRPr sz="1200" b="1">
              <a:solidFill>
                <a:srgbClr val="5E5E5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}</a:t>
            </a:r>
            <a:endParaRPr sz="1200">
              <a:solidFill>
                <a:srgbClr val="5E5E5E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5E5E5E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5E5E5E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06" name="Google Shape;406;p42"/>
          <p:cNvSpPr txBox="1"/>
          <p:nvPr/>
        </p:nvSpPr>
        <p:spPr>
          <a:xfrm>
            <a:off x="1273200" y="4704500"/>
            <a:ext cx="34053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Open Sans Light"/>
                <a:ea typeface="Open Sans Light"/>
                <a:cs typeface="Open Sans Light"/>
                <a:sym typeface="Open Sans Light"/>
              </a:rPr>
              <a:t>GitHub: </a:t>
            </a:r>
            <a:r>
              <a:rPr lang="zh-CN" sz="1000" u="sng">
                <a:solidFill>
                  <a:schemeClr val="hlink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3"/>
              </a:rPr>
              <a:t>https://github.com/datum-lang/movable</a:t>
            </a:r>
            <a:r>
              <a:rPr lang="zh-CN" sz="1000"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3"/>
          <p:cNvSpPr txBox="1">
            <a:spLocks noGrp="1"/>
          </p:cNvSpPr>
          <p:nvPr>
            <p:ph type="title"/>
          </p:nvPr>
        </p:nvSpPr>
        <p:spPr>
          <a:xfrm>
            <a:off x="411300" y="297900"/>
            <a:ext cx="8321400" cy="58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代码化代码：Datum</a:t>
            </a:r>
            <a:endParaRPr/>
          </a:p>
        </p:txBody>
      </p:sp>
      <p:sp>
        <p:nvSpPr>
          <p:cNvPr id="412" name="Google Shape;412;p43"/>
          <p:cNvSpPr txBox="1">
            <a:spLocks noGrp="1"/>
          </p:cNvSpPr>
          <p:nvPr>
            <p:ph type="sldNum" idx="12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21</a:t>
            </a:fld>
            <a:endParaRPr/>
          </a:p>
        </p:txBody>
      </p:sp>
      <p:sp>
        <p:nvSpPr>
          <p:cNvPr id="413" name="Google Shape;413;p43"/>
          <p:cNvSpPr txBox="1">
            <a:spLocks noGrp="1"/>
          </p:cNvSpPr>
          <p:nvPr>
            <p:ph type="subTitle" idx="2"/>
          </p:nvPr>
        </p:nvSpPr>
        <p:spPr>
          <a:xfrm>
            <a:off x="411250" y="759025"/>
            <a:ext cx="8321400" cy="3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zh-CN"/>
              <a:t>基础设施：</a:t>
            </a:r>
            <a:r>
              <a:rPr lang="zh-CN" u="sng">
                <a:solidFill>
                  <a:schemeClr val="hlink"/>
                </a:solidFill>
                <a:hlinkClick r:id="rId3"/>
              </a:rPr>
              <a:t>https://github.com/vnmakarov/mir</a:t>
            </a:r>
            <a:r>
              <a:rPr lang="zh-CN"/>
              <a:t> </a:t>
            </a:r>
            <a:endParaRPr/>
          </a:p>
        </p:txBody>
      </p:sp>
      <p:pic>
        <p:nvPicPr>
          <p:cNvPr id="414" name="Google Shape;41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6654" y="1968925"/>
            <a:ext cx="3405520" cy="173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625" y="1851825"/>
            <a:ext cx="3563925" cy="1853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3"/>
          <p:cNvSpPr txBox="1"/>
          <p:nvPr/>
        </p:nvSpPr>
        <p:spPr>
          <a:xfrm>
            <a:off x="1201125" y="3869725"/>
            <a:ext cx="204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Inter"/>
                <a:ea typeface="Inter"/>
                <a:cs typeface="Inter"/>
                <a:sym typeface="Inter"/>
              </a:rPr>
              <a:t>当前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7" name="Google Shape;417;p43"/>
          <p:cNvSpPr/>
          <p:nvPr/>
        </p:nvSpPr>
        <p:spPr>
          <a:xfrm>
            <a:off x="4247500" y="2586450"/>
            <a:ext cx="402000" cy="324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43"/>
          <p:cNvSpPr txBox="1"/>
          <p:nvPr/>
        </p:nvSpPr>
        <p:spPr>
          <a:xfrm>
            <a:off x="5857463" y="3869725"/>
            <a:ext cx="204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Inter"/>
                <a:ea typeface="Inter"/>
                <a:cs typeface="Inter"/>
                <a:sym typeface="Inter"/>
              </a:rPr>
              <a:t>目标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4"/>
          <p:cNvSpPr txBox="1">
            <a:spLocks noGrp="1"/>
          </p:cNvSpPr>
          <p:nvPr>
            <p:ph type="title"/>
          </p:nvPr>
        </p:nvSpPr>
        <p:spPr>
          <a:xfrm>
            <a:off x="411300" y="297900"/>
            <a:ext cx="8321400" cy="58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架构守护：Guarding</a:t>
            </a:r>
            <a:endParaRPr/>
          </a:p>
        </p:txBody>
      </p:sp>
      <p:sp>
        <p:nvSpPr>
          <p:cNvPr id="424" name="Google Shape;424;p44"/>
          <p:cNvSpPr txBox="1">
            <a:spLocks noGrp="1"/>
          </p:cNvSpPr>
          <p:nvPr>
            <p:ph type="sldNum" idx="12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22</a:t>
            </a:fld>
            <a:endParaRPr/>
          </a:p>
        </p:txBody>
      </p:sp>
      <p:sp>
        <p:nvSpPr>
          <p:cNvPr id="425" name="Google Shape;425;p44"/>
          <p:cNvSpPr txBox="1">
            <a:spLocks noGrp="1"/>
          </p:cNvSpPr>
          <p:nvPr>
            <p:ph type="subTitle" idx="2"/>
          </p:nvPr>
        </p:nvSpPr>
        <p:spPr>
          <a:xfrm>
            <a:off x="411250" y="759025"/>
            <a:ext cx="8321400" cy="3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zh-CN"/>
              <a:t>使用易于阅读和维护的领域特定语言，来描述软件架构守护的规则</a:t>
            </a:r>
            <a:endParaRPr/>
          </a:p>
        </p:txBody>
      </p:sp>
      <p:pic>
        <p:nvPicPr>
          <p:cNvPr id="426" name="Google Shape;426;p44"/>
          <p:cNvPicPr preferRelativeResize="0"/>
          <p:nvPr/>
        </p:nvPicPr>
        <p:blipFill rotWithShape="1">
          <a:blip r:embed="rId3">
            <a:alphaModFix/>
          </a:blip>
          <a:srcRect t="891"/>
          <a:stretch/>
        </p:blipFill>
        <p:spPr>
          <a:xfrm>
            <a:off x="5834375" y="1746425"/>
            <a:ext cx="2940626" cy="236447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4"/>
          <p:cNvSpPr txBox="1"/>
          <p:nvPr/>
        </p:nvSpPr>
        <p:spPr>
          <a:xfrm>
            <a:off x="1331900" y="47143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Open Sans"/>
                <a:ea typeface="Open Sans"/>
                <a:cs typeface="Open Sans"/>
                <a:sym typeface="Open Sans"/>
              </a:rPr>
              <a:t>GitHub: </a:t>
            </a:r>
            <a:r>
              <a:rPr lang="zh-C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https://github.com/inherd/guarding/</a:t>
            </a:r>
            <a:r>
              <a:rPr lang="zh-CN" sz="10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28" name="Google Shape;42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300" y="3125951"/>
            <a:ext cx="5017601" cy="114943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4"/>
          <p:cNvSpPr txBox="1"/>
          <p:nvPr/>
        </p:nvSpPr>
        <p:spPr>
          <a:xfrm>
            <a:off x="411300" y="1283450"/>
            <a:ext cx="3622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/>
              <a:t>classes().that().resideInAPackage("..foo..")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/>
              <a:t>    .should().onlyHaveDependentClassesThat()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/>
              <a:t>    .resideInAnyPackage("..source.one..", "..foo..")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30" name="Google Shape;430;p44"/>
          <p:cNvSpPr/>
          <p:nvPr/>
        </p:nvSpPr>
        <p:spPr>
          <a:xfrm>
            <a:off x="1564350" y="2188125"/>
            <a:ext cx="300300" cy="498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44"/>
          <p:cNvSpPr txBox="1"/>
          <p:nvPr/>
        </p:nvSpPr>
        <p:spPr>
          <a:xfrm>
            <a:off x="2184300" y="2212375"/>
            <a:ext cx="209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Inter"/>
                <a:ea typeface="Inter"/>
                <a:cs typeface="Inter"/>
                <a:sym typeface="Inter"/>
              </a:rPr>
              <a:t>内部 DSL 转换为外部 DSL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2" name="Google Shape;432;p44"/>
          <p:cNvSpPr txBox="1"/>
          <p:nvPr/>
        </p:nvSpPr>
        <p:spPr>
          <a:xfrm>
            <a:off x="3148100" y="1404525"/>
            <a:ext cx="915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Inter"/>
                <a:ea typeface="Inter"/>
                <a:cs typeface="Inter"/>
                <a:sym typeface="Inter"/>
              </a:rPr>
              <a:t>ArchUnit</a:t>
            </a:r>
            <a:endParaRPr sz="10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5"/>
          <p:cNvSpPr txBox="1">
            <a:spLocks noGrp="1"/>
          </p:cNvSpPr>
          <p:nvPr>
            <p:ph type="title"/>
          </p:nvPr>
        </p:nvSpPr>
        <p:spPr>
          <a:xfrm>
            <a:off x="411300" y="297900"/>
            <a:ext cx="8321400" cy="58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Forming</a:t>
            </a:r>
            <a:r>
              <a:rPr lang="zh-CN"/>
              <a:t> - 架构设计（设计中）</a:t>
            </a:r>
            <a:endParaRPr/>
          </a:p>
        </p:txBody>
      </p:sp>
      <p:sp>
        <p:nvSpPr>
          <p:cNvPr id="438" name="Google Shape;438;p45"/>
          <p:cNvSpPr txBox="1">
            <a:spLocks noGrp="1"/>
          </p:cNvSpPr>
          <p:nvPr>
            <p:ph type="sldNum" idx="12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lang="en-US" altLang="zh-CN"/>
              <a:t>23</a:t>
            </a:fld>
            <a:endParaRPr/>
          </a:p>
        </p:txBody>
      </p:sp>
      <p:sp>
        <p:nvSpPr>
          <p:cNvPr id="439" name="Google Shape;439;p45"/>
          <p:cNvSpPr txBox="1">
            <a:spLocks noGrp="1"/>
          </p:cNvSpPr>
          <p:nvPr>
            <p:ph type="subTitle" idx="2"/>
          </p:nvPr>
        </p:nvSpPr>
        <p:spPr>
          <a:xfrm>
            <a:off x="411250" y="759025"/>
            <a:ext cx="8321400" cy="3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zh-CN"/>
              <a:t>描述软件架构其模型，并实现其与代码的关联和绑定</a:t>
            </a:r>
            <a:endParaRPr/>
          </a:p>
        </p:txBody>
      </p:sp>
      <p:pic>
        <p:nvPicPr>
          <p:cNvPr id="440" name="Google Shape;44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250" y="1457775"/>
            <a:ext cx="3607050" cy="2518598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5"/>
          <p:cNvSpPr txBox="1"/>
          <p:nvPr/>
        </p:nvSpPr>
        <p:spPr>
          <a:xfrm>
            <a:off x="1632175" y="4669900"/>
            <a:ext cx="3932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 u="sng">
                <a:solidFill>
                  <a:schemeClr val="hlink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4"/>
              </a:rPr>
              <a:t>https://github.com/inherd/forming/</a:t>
            </a:r>
            <a:r>
              <a:rPr lang="zh-CN" sz="1000"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42" name="Google Shape;442;p45"/>
          <p:cNvSpPr txBox="1"/>
          <p:nvPr/>
        </p:nvSpPr>
        <p:spPr>
          <a:xfrm>
            <a:off x="4978825" y="1239875"/>
            <a:ext cx="2784900" cy="29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6"/>
          <p:cNvSpPr txBox="1">
            <a:spLocks noGrp="1"/>
          </p:cNvSpPr>
          <p:nvPr>
            <p:ph type="title"/>
          </p:nvPr>
        </p:nvSpPr>
        <p:spPr>
          <a:xfrm>
            <a:off x="369000" y="365700"/>
            <a:ext cx="6367800" cy="44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1"/>
                </a:solidFill>
              </a:rPr>
              <a:t>DSL 设计技巧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8" name="Google Shape;448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7"/>
          <p:cNvSpPr txBox="1">
            <a:spLocks noGrp="1"/>
          </p:cNvSpPr>
          <p:nvPr>
            <p:ph type="body" idx="1"/>
          </p:nvPr>
        </p:nvSpPr>
        <p:spPr>
          <a:xfrm>
            <a:off x="411250" y="1295600"/>
            <a:ext cx="8321400" cy="340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lvl="0" indent="-330200" algn="l" rtl="0">
              <a:spcBef>
                <a:spcPts val="50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定义呈现模式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提炼领域特定名词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设计关联关系与语法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实现语法解析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演进语言的设计</a:t>
            </a:r>
            <a:endParaRPr/>
          </a:p>
        </p:txBody>
      </p:sp>
      <p:sp>
        <p:nvSpPr>
          <p:cNvPr id="454" name="Google Shape;454;p47"/>
          <p:cNvSpPr txBox="1">
            <a:spLocks noGrp="1"/>
          </p:cNvSpPr>
          <p:nvPr>
            <p:ph type="sldNum" idx="12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lang="en-US" altLang="zh-CN"/>
              <a:t>25</a:t>
            </a:fld>
            <a:endParaRPr/>
          </a:p>
        </p:txBody>
      </p:sp>
      <p:sp>
        <p:nvSpPr>
          <p:cNvPr id="455" name="Google Shape;455;p47"/>
          <p:cNvSpPr txBox="1">
            <a:spLocks noGrp="1"/>
          </p:cNvSpPr>
          <p:nvPr>
            <p:ph type="subTitle" idx="2"/>
          </p:nvPr>
        </p:nvSpPr>
        <p:spPr>
          <a:xfrm>
            <a:off x="411250" y="759000"/>
            <a:ext cx="8321400" cy="3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7"/>
          <p:cNvSpPr txBox="1">
            <a:spLocks noGrp="1"/>
          </p:cNvSpPr>
          <p:nvPr>
            <p:ph type="title"/>
          </p:nvPr>
        </p:nvSpPr>
        <p:spPr>
          <a:xfrm>
            <a:off x="411323" y="282575"/>
            <a:ext cx="8321400" cy="61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DSL 设计技巧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8"/>
          <p:cNvSpPr txBox="1">
            <a:spLocks noGrp="1"/>
          </p:cNvSpPr>
          <p:nvPr>
            <p:ph type="title"/>
          </p:nvPr>
        </p:nvSpPr>
        <p:spPr>
          <a:xfrm>
            <a:off x="411300" y="297900"/>
            <a:ext cx="8321400" cy="58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Forming</a:t>
            </a:r>
            <a:r>
              <a:rPr lang="zh-CN"/>
              <a:t> - 架构设计步骤</a:t>
            </a:r>
            <a:endParaRPr/>
          </a:p>
        </p:txBody>
      </p:sp>
      <p:sp>
        <p:nvSpPr>
          <p:cNvPr id="462" name="Google Shape;462;p48"/>
          <p:cNvSpPr txBox="1">
            <a:spLocks noGrp="1"/>
          </p:cNvSpPr>
          <p:nvPr>
            <p:ph type="sldNum" idx="12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26</a:t>
            </a:fld>
            <a:endParaRPr/>
          </a:p>
        </p:txBody>
      </p:sp>
      <p:sp>
        <p:nvSpPr>
          <p:cNvPr id="463" name="Google Shape;463;p48"/>
          <p:cNvSpPr txBox="1">
            <a:spLocks noGrp="1"/>
          </p:cNvSpPr>
          <p:nvPr>
            <p:ph type="subTitle" idx="2"/>
          </p:nvPr>
        </p:nvSpPr>
        <p:spPr>
          <a:xfrm>
            <a:off x="411250" y="759025"/>
            <a:ext cx="8321400" cy="3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8"/>
          <p:cNvSpPr txBox="1"/>
          <p:nvPr/>
        </p:nvSpPr>
        <p:spPr>
          <a:xfrm>
            <a:off x="1632175" y="4669900"/>
            <a:ext cx="3932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 u="sng">
                <a:solidFill>
                  <a:schemeClr val="hlink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3"/>
              </a:rPr>
              <a:t>https://github.com/inherd/forming/</a:t>
            </a:r>
            <a:r>
              <a:rPr lang="zh-CN" sz="1000"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65" name="Google Shape;465;p48"/>
          <p:cNvSpPr txBox="1"/>
          <p:nvPr/>
        </p:nvSpPr>
        <p:spPr>
          <a:xfrm>
            <a:off x="4978825" y="1239875"/>
            <a:ext cx="278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66" name="Google Shape;46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300" y="1437173"/>
            <a:ext cx="2002399" cy="216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1150" y="1516513"/>
            <a:ext cx="1879199" cy="211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66650" y="1417150"/>
            <a:ext cx="1857600" cy="220622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48"/>
          <p:cNvSpPr txBox="1"/>
          <p:nvPr/>
        </p:nvSpPr>
        <p:spPr>
          <a:xfrm>
            <a:off x="455250" y="3777725"/>
            <a:ext cx="143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Inter"/>
                <a:ea typeface="Inter"/>
                <a:cs typeface="Inter"/>
                <a:sym typeface="Inter"/>
              </a:rPr>
              <a:t>读领域相关资料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0" name="Google Shape;470;p48"/>
          <p:cNvSpPr txBox="1"/>
          <p:nvPr/>
        </p:nvSpPr>
        <p:spPr>
          <a:xfrm>
            <a:off x="3087400" y="3777725"/>
            <a:ext cx="143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Inter"/>
                <a:ea typeface="Inter"/>
                <a:cs typeface="Inter"/>
                <a:sym typeface="Inter"/>
              </a:rPr>
              <a:t>提取关键字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1" name="Google Shape;471;p48"/>
          <p:cNvSpPr txBox="1"/>
          <p:nvPr/>
        </p:nvSpPr>
        <p:spPr>
          <a:xfrm>
            <a:off x="5719550" y="3777725"/>
            <a:ext cx="143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Inter"/>
                <a:ea typeface="Inter"/>
                <a:cs typeface="Inter"/>
                <a:sym typeface="Inter"/>
              </a:rPr>
              <a:t>抽象行为和状态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2" name="Google Shape;472;p48"/>
          <p:cNvSpPr/>
          <p:nvPr/>
        </p:nvSpPr>
        <p:spPr>
          <a:xfrm>
            <a:off x="2290850" y="2305375"/>
            <a:ext cx="387300" cy="40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8"/>
          <p:cNvSpPr/>
          <p:nvPr/>
        </p:nvSpPr>
        <p:spPr>
          <a:xfrm>
            <a:off x="5024250" y="2305375"/>
            <a:ext cx="387300" cy="40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9"/>
          <p:cNvSpPr txBox="1">
            <a:spLocks noGrp="1"/>
          </p:cNvSpPr>
          <p:nvPr>
            <p:ph type="title"/>
          </p:nvPr>
        </p:nvSpPr>
        <p:spPr>
          <a:xfrm>
            <a:off x="411300" y="297900"/>
            <a:ext cx="8321400" cy="58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Forming</a:t>
            </a:r>
            <a:r>
              <a:rPr lang="zh-CN"/>
              <a:t> - 架构设计步骤（二）：实现与演进</a:t>
            </a:r>
            <a:endParaRPr/>
          </a:p>
        </p:txBody>
      </p:sp>
      <p:sp>
        <p:nvSpPr>
          <p:cNvPr id="479" name="Google Shape;479;p49"/>
          <p:cNvSpPr txBox="1">
            <a:spLocks noGrp="1"/>
          </p:cNvSpPr>
          <p:nvPr>
            <p:ph type="sldNum" idx="12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27</a:t>
            </a:fld>
            <a:endParaRPr/>
          </a:p>
        </p:txBody>
      </p:sp>
      <p:sp>
        <p:nvSpPr>
          <p:cNvPr id="480" name="Google Shape;480;p49"/>
          <p:cNvSpPr txBox="1">
            <a:spLocks noGrp="1"/>
          </p:cNvSpPr>
          <p:nvPr>
            <p:ph type="subTitle" idx="2"/>
          </p:nvPr>
        </p:nvSpPr>
        <p:spPr>
          <a:xfrm>
            <a:off x="411250" y="759025"/>
            <a:ext cx="8321400" cy="3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49"/>
          <p:cNvSpPr txBox="1"/>
          <p:nvPr/>
        </p:nvSpPr>
        <p:spPr>
          <a:xfrm>
            <a:off x="1632175" y="4669900"/>
            <a:ext cx="3932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 u="sng">
                <a:solidFill>
                  <a:schemeClr val="hlink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3"/>
              </a:rPr>
              <a:t>https://github.com/inherd/forming/</a:t>
            </a:r>
            <a:r>
              <a:rPr lang="zh-CN" sz="1000"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82" name="Google Shape;482;p49"/>
          <p:cNvSpPr txBox="1"/>
          <p:nvPr/>
        </p:nvSpPr>
        <p:spPr>
          <a:xfrm>
            <a:off x="4978825" y="1239875"/>
            <a:ext cx="278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3" name="Google Shape;483;p49"/>
          <p:cNvSpPr txBox="1"/>
          <p:nvPr/>
        </p:nvSpPr>
        <p:spPr>
          <a:xfrm>
            <a:off x="411250" y="3777725"/>
            <a:ext cx="187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Inter"/>
                <a:ea typeface="Inter"/>
                <a:cs typeface="Inter"/>
                <a:sym typeface="Inter"/>
              </a:rPr>
              <a:t>选个解析器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4" name="Google Shape;484;p49"/>
          <p:cNvSpPr txBox="1"/>
          <p:nvPr/>
        </p:nvSpPr>
        <p:spPr>
          <a:xfrm>
            <a:off x="3087400" y="3777725"/>
            <a:ext cx="143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Inter"/>
                <a:ea typeface="Inter"/>
                <a:cs typeface="Inter"/>
                <a:sym typeface="Inter"/>
              </a:rPr>
              <a:t>测试驱动开发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5" name="Google Shape;485;p49"/>
          <p:cNvSpPr txBox="1"/>
          <p:nvPr/>
        </p:nvSpPr>
        <p:spPr>
          <a:xfrm>
            <a:off x="5719550" y="3777725"/>
            <a:ext cx="143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Inter"/>
                <a:ea typeface="Inter"/>
                <a:cs typeface="Inter"/>
                <a:sym typeface="Inter"/>
              </a:rPr>
              <a:t>迭代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6" name="Google Shape;486;p49"/>
          <p:cNvSpPr/>
          <p:nvPr/>
        </p:nvSpPr>
        <p:spPr>
          <a:xfrm>
            <a:off x="2290850" y="2305375"/>
            <a:ext cx="387300" cy="40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49"/>
          <p:cNvSpPr/>
          <p:nvPr/>
        </p:nvSpPr>
        <p:spPr>
          <a:xfrm>
            <a:off x="5104063" y="2305375"/>
            <a:ext cx="387300" cy="40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8" name="Google Shape;48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300" y="1406800"/>
            <a:ext cx="1839901" cy="232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1625" y="1407550"/>
            <a:ext cx="1995874" cy="2105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7925" y="1705300"/>
            <a:ext cx="1681150" cy="2131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0"/>
          <p:cNvSpPr txBox="1">
            <a:spLocks noGrp="1"/>
          </p:cNvSpPr>
          <p:nvPr>
            <p:ph type="title"/>
          </p:nvPr>
        </p:nvSpPr>
        <p:spPr>
          <a:xfrm>
            <a:off x="369000" y="365700"/>
            <a:ext cx="6367800" cy="44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1"/>
                </a:solidFill>
              </a:rPr>
              <a:t>Uncode IDE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96" name="Google Shape;496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1"/>
          <p:cNvSpPr txBox="1">
            <a:spLocks noGrp="1"/>
          </p:cNvSpPr>
          <p:nvPr>
            <p:ph type="title"/>
          </p:nvPr>
        </p:nvSpPr>
        <p:spPr>
          <a:xfrm>
            <a:off x="411300" y="297900"/>
            <a:ext cx="8321400" cy="58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Uncode IDE 架构</a:t>
            </a:r>
            <a:endParaRPr/>
          </a:p>
        </p:txBody>
      </p:sp>
      <p:sp>
        <p:nvSpPr>
          <p:cNvPr id="502" name="Google Shape;502;p51"/>
          <p:cNvSpPr txBox="1">
            <a:spLocks noGrp="1"/>
          </p:cNvSpPr>
          <p:nvPr>
            <p:ph type="sldNum" idx="12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29</a:t>
            </a:fld>
            <a:endParaRPr/>
          </a:p>
        </p:txBody>
      </p:sp>
      <p:sp>
        <p:nvSpPr>
          <p:cNvPr id="503" name="Google Shape;503;p51"/>
          <p:cNvSpPr txBox="1">
            <a:spLocks noGrp="1"/>
          </p:cNvSpPr>
          <p:nvPr>
            <p:ph type="subTitle" idx="2"/>
          </p:nvPr>
        </p:nvSpPr>
        <p:spPr>
          <a:xfrm>
            <a:off x="411250" y="759025"/>
            <a:ext cx="8321400" cy="3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51"/>
          <p:cNvSpPr/>
          <p:nvPr/>
        </p:nvSpPr>
        <p:spPr>
          <a:xfrm>
            <a:off x="4892625" y="2302513"/>
            <a:ext cx="3840000" cy="238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Courier New"/>
                <a:ea typeface="Courier New"/>
                <a:cs typeface="Courier New"/>
                <a:sym typeface="Courier New"/>
              </a:rPr>
              <a:t>Tauri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5" name="Google Shape;505;p51"/>
          <p:cNvSpPr/>
          <p:nvPr/>
        </p:nvSpPr>
        <p:spPr>
          <a:xfrm>
            <a:off x="4892625" y="1790863"/>
            <a:ext cx="1878000" cy="38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Courier New"/>
                <a:ea typeface="Courier New"/>
                <a:cs typeface="Courier New"/>
                <a:sym typeface="Courier New"/>
              </a:rPr>
              <a:t>React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6" name="Google Shape;506;p51"/>
          <p:cNvSpPr/>
          <p:nvPr/>
        </p:nvSpPr>
        <p:spPr>
          <a:xfrm>
            <a:off x="6854625" y="1790863"/>
            <a:ext cx="1878000" cy="38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Courier New"/>
                <a:ea typeface="Courier New"/>
                <a:cs typeface="Courier New"/>
                <a:sym typeface="Courier New"/>
              </a:rPr>
              <a:t>Monaco Editor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7" name="Google Shape;507;p51"/>
          <p:cNvSpPr/>
          <p:nvPr/>
        </p:nvSpPr>
        <p:spPr>
          <a:xfrm>
            <a:off x="4892625" y="2668676"/>
            <a:ext cx="1878000" cy="157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Courier New"/>
                <a:ea typeface="Courier New"/>
                <a:cs typeface="Courier New"/>
                <a:sym typeface="Courier New"/>
              </a:rPr>
              <a:t>DSLs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8" name="Google Shape;508;p51"/>
          <p:cNvSpPr/>
          <p:nvPr/>
        </p:nvSpPr>
        <p:spPr>
          <a:xfrm>
            <a:off x="6854625" y="2668676"/>
            <a:ext cx="1878000" cy="157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Courier New"/>
                <a:ea typeface="Courier New"/>
                <a:cs typeface="Courier New"/>
                <a:sym typeface="Courier New"/>
              </a:rPr>
              <a:t>基础设施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9" name="Google Shape;509;p51"/>
          <p:cNvSpPr/>
          <p:nvPr/>
        </p:nvSpPr>
        <p:spPr>
          <a:xfrm>
            <a:off x="4976350" y="3046138"/>
            <a:ext cx="770700" cy="214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Unflow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0" name="Google Shape;510;p51"/>
          <p:cNvSpPr/>
          <p:nvPr/>
        </p:nvSpPr>
        <p:spPr>
          <a:xfrm>
            <a:off x="5857525" y="3046138"/>
            <a:ext cx="770700" cy="214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Guarding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1" name="Google Shape;511;p51"/>
          <p:cNvSpPr/>
          <p:nvPr/>
        </p:nvSpPr>
        <p:spPr>
          <a:xfrm>
            <a:off x="4976350" y="3348013"/>
            <a:ext cx="770700" cy="214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Story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2" name="Google Shape;512;p51"/>
          <p:cNvSpPr/>
          <p:nvPr/>
        </p:nvSpPr>
        <p:spPr>
          <a:xfrm>
            <a:off x="5857525" y="3348013"/>
            <a:ext cx="770700" cy="214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Modeling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3" name="Google Shape;513;p51"/>
          <p:cNvSpPr/>
          <p:nvPr/>
        </p:nvSpPr>
        <p:spPr>
          <a:xfrm>
            <a:off x="4976350" y="3649888"/>
            <a:ext cx="770700" cy="214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Forming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4" name="Google Shape;514;p51"/>
          <p:cNvSpPr/>
          <p:nvPr/>
        </p:nvSpPr>
        <p:spPr>
          <a:xfrm>
            <a:off x="4976350" y="3951775"/>
            <a:ext cx="1651800" cy="214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Antlr / Pest / Lalrpop</a:t>
            </a:r>
            <a:endParaRPr sz="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15" name="Google Shape;51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175" y="2399300"/>
            <a:ext cx="338701" cy="3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6350" y="1664925"/>
            <a:ext cx="338698" cy="33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275" y="1730250"/>
            <a:ext cx="4227499" cy="2512049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1"/>
          <p:cNvSpPr/>
          <p:nvPr/>
        </p:nvSpPr>
        <p:spPr>
          <a:xfrm>
            <a:off x="5857525" y="3649888"/>
            <a:ext cx="770700" cy="214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>
            <a:spLocks noGrp="1"/>
          </p:cNvSpPr>
          <p:nvPr>
            <p:ph type="title"/>
          </p:nvPr>
        </p:nvSpPr>
        <p:spPr>
          <a:xfrm>
            <a:off x="411300" y="297900"/>
            <a:ext cx="8321400" cy="58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软件开发两极化趋势</a:t>
            </a:r>
            <a:endParaRPr/>
          </a:p>
        </p:txBody>
      </p:sp>
      <p:sp>
        <p:nvSpPr>
          <p:cNvPr id="118" name="Google Shape;118;p25"/>
          <p:cNvSpPr txBox="1">
            <a:spLocks noGrp="1"/>
          </p:cNvSpPr>
          <p:nvPr>
            <p:ph type="sldNum" idx="12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lang="en-US" altLang="zh-CN"/>
              <a:t>3</a:t>
            </a:fld>
            <a:endParaRPr/>
          </a:p>
        </p:txBody>
      </p:sp>
      <p:pic>
        <p:nvPicPr>
          <p:cNvPr id="119" name="Google Shape;11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300" y="887700"/>
            <a:ext cx="5567088" cy="382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5"/>
          <p:cNvSpPr txBox="1"/>
          <p:nvPr/>
        </p:nvSpPr>
        <p:spPr>
          <a:xfrm>
            <a:off x="5978400" y="1020175"/>
            <a:ext cx="3047700" cy="20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Open Sans Light"/>
                <a:ea typeface="Open Sans Light"/>
                <a:cs typeface="Open Sans Light"/>
                <a:sym typeface="Open Sans Light"/>
              </a:rPr>
              <a:t>两极化趋势：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rabicPeriod"/>
            </a:pPr>
            <a:r>
              <a:rPr lang="zh-CN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研发中台。</a:t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AutoNum type="alphaLcPeriod"/>
            </a:pPr>
            <a:r>
              <a:rPr lang="zh-CN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抽象基础设施能力</a:t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rabicPeriod"/>
            </a:pPr>
            <a:r>
              <a:rPr lang="zh-CN">
                <a:latin typeface="Open Sans Light"/>
                <a:ea typeface="Open Sans Light"/>
                <a:cs typeface="Open Sans Light"/>
                <a:sym typeface="Open Sans Light"/>
              </a:rPr>
              <a:t>业务开发提交与变革。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lphaLcPeriod"/>
            </a:pPr>
            <a:r>
              <a:rPr lang="zh-CN">
                <a:latin typeface="Open Sans Light"/>
                <a:ea typeface="Open Sans Light"/>
                <a:cs typeface="Open Sans Light"/>
                <a:sym typeface="Open Sans Light"/>
              </a:rPr>
              <a:t>低代码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 Light"/>
              <a:buAutoNum type="alphaLcPeriod"/>
            </a:pPr>
            <a:r>
              <a:rPr lang="zh-CN">
                <a:latin typeface="Open Sans Light"/>
                <a:ea typeface="Open Sans Light"/>
                <a:cs typeface="Open Sans Light"/>
                <a:sym typeface="Open Sans Light"/>
              </a:rPr>
              <a:t>云开发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" name="Google Shape;523;p52"/>
          <p:cNvGrpSpPr/>
          <p:nvPr/>
        </p:nvGrpSpPr>
        <p:grpSpPr>
          <a:xfrm>
            <a:off x="1181650" y="1240254"/>
            <a:ext cx="1477500" cy="1638946"/>
            <a:chOff x="1181650" y="1240254"/>
            <a:chExt cx="1477500" cy="1638946"/>
          </a:xfrm>
        </p:grpSpPr>
        <p:grpSp>
          <p:nvGrpSpPr>
            <p:cNvPr id="524" name="Google Shape;524;p52"/>
            <p:cNvGrpSpPr/>
            <p:nvPr/>
          </p:nvGrpSpPr>
          <p:grpSpPr>
            <a:xfrm>
              <a:off x="1181650" y="1240254"/>
              <a:ext cx="1477500" cy="953950"/>
              <a:chOff x="540575" y="1203175"/>
              <a:chExt cx="1477500" cy="953950"/>
            </a:xfrm>
          </p:grpSpPr>
          <p:pic>
            <p:nvPicPr>
              <p:cNvPr id="525" name="Google Shape;525;p5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40575" y="1203175"/>
                <a:ext cx="1286876" cy="9347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6" name="Google Shape;526;p5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572850" y="1711900"/>
                <a:ext cx="445225" cy="4452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27" name="Google Shape;527;p52"/>
            <p:cNvSpPr txBox="1"/>
            <p:nvPr/>
          </p:nvSpPr>
          <p:spPr>
            <a:xfrm>
              <a:off x="1195150" y="2509900"/>
              <a:ext cx="145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/>
                <a:t>流程即领域语言</a:t>
              </a:r>
              <a:endParaRPr sz="1200"/>
            </a:p>
          </p:txBody>
        </p:sp>
      </p:grpSp>
      <p:grpSp>
        <p:nvGrpSpPr>
          <p:cNvPr id="528" name="Google Shape;528;p52"/>
          <p:cNvGrpSpPr/>
          <p:nvPr/>
        </p:nvGrpSpPr>
        <p:grpSpPr>
          <a:xfrm>
            <a:off x="3754588" y="1182575"/>
            <a:ext cx="1450500" cy="1696625"/>
            <a:chOff x="3754588" y="1157825"/>
            <a:chExt cx="1450500" cy="1696625"/>
          </a:xfrm>
        </p:grpSpPr>
        <p:grpSp>
          <p:nvGrpSpPr>
            <p:cNvPr id="529" name="Google Shape;529;p52"/>
            <p:cNvGrpSpPr/>
            <p:nvPr/>
          </p:nvGrpSpPr>
          <p:grpSpPr>
            <a:xfrm>
              <a:off x="3863163" y="1157825"/>
              <a:ext cx="1165338" cy="1051300"/>
              <a:chOff x="3097200" y="1105825"/>
              <a:chExt cx="1165338" cy="1051300"/>
            </a:xfrm>
          </p:grpSpPr>
          <p:pic>
            <p:nvPicPr>
              <p:cNvPr id="530" name="Google Shape;530;p5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649051" y="1105825"/>
                <a:ext cx="613487" cy="6134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1" name="Google Shape;531;p52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097200" y="1354220"/>
                <a:ext cx="660189" cy="6601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2" name="Google Shape;532;p52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3793517" y="1719308"/>
                <a:ext cx="437820" cy="43781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33" name="Google Shape;533;p52"/>
            <p:cNvSpPr txBox="1"/>
            <p:nvPr/>
          </p:nvSpPr>
          <p:spPr>
            <a:xfrm>
              <a:off x="3754588" y="2485150"/>
              <a:ext cx="145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/>
                <a:t>一切皆文件</a:t>
              </a:r>
              <a:endParaRPr sz="1200"/>
            </a:p>
          </p:txBody>
        </p:sp>
      </p:grpSp>
      <p:grpSp>
        <p:nvGrpSpPr>
          <p:cNvPr id="534" name="Google Shape;534;p52"/>
          <p:cNvGrpSpPr/>
          <p:nvPr/>
        </p:nvGrpSpPr>
        <p:grpSpPr>
          <a:xfrm>
            <a:off x="6119625" y="1221015"/>
            <a:ext cx="1661805" cy="1658185"/>
            <a:chOff x="6300550" y="1177040"/>
            <a:chExt cx="1661805" cy="1658185"/>
          </a:xfrm>
        </p:grpSpPr>
        <p:pic>
          <p:nvPicPr>
            <p:cNvPr id="535" name="Google Shape;535;p5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300550" y="1177040"/>
              <a:ext cx="1661805" cy="934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6" name="Google Shape;536;p52"/>
            <p:cNvSpPr txBox="1"/>
            <p:nvPr/>
          </p:nvSpPr>
          <p:spPr>
            <a:xfrm>
              <a:off x="6371175" y="2465925"/>
              <a:ext cx="1450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/>
                <a:t>开发环境即流程</a:t>
              </a:r>
              <a:endParaRPr sz="1200"/>
            </a:p>
          </p:txBody>
        </p:sp>
      </p:grpSp>
      <p:sp>
        <p:nvSpPr>
          <p:cNvPr id="537" name="Google Shape;537;p52"/>
          <p:cNvSpPr txBox="1"/>
          <p:nvPr/>
        </p:nvSpPr>
        <p:spPr>
          <a:xfrm>
            <a:off x="411300" y="820825"/>
            <a:ext cx="289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latin typeface="Open Sans"/>
                <a:ea typeface="Open Sans"/>
                <a:cs typeface="Open Sans"/>
                <a:sym typeface="Open Sans"/>
              </a:rPr>
              <a:t>设计原则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8" name="Google Shape;538;p52"/>
          <p:cNvSpPr txBox="1"/>
          <p:nvPr/>
        </p:nvSpPr>
        <p:spPr>
          <a:xfrm>
            <a:off x="930675" y="2980150"/>
            <a:ext cx="21570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Open Sans Light"/>
                <a:ea typeface="Open Sans Light"/>
                <a:cs typeface="Open Sans Light"/>
                <a:sym typeface="Open Sans Light"/>
              </a:rPr>
              <a:t>将软件研发过程的各个流程（需求、设计、编码、测试等）进行抽象，并以 DSL 的形式固化下来。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Open Sans Light"/>
                <a:ea typeface="Open Sans Light"/>
                <a:cs typeface="Open Sans Light"/>
                <a:sym typeface="Open Sans Light"/>
              </a:rPr>
              <a:t>示例：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 b="1">
                <a:latin typeface="Open Sans"/>
                <a:ea typeface="Open Sans"/>
                <a:cs typeface="Open Sans"/>
                <a:sym typeface="Open Sans"/>
              </a:rPr>
              <a:t>需求过程</a:t>
            </a:r>
            <a:r>
              <a:rPr lang="zh-CN" sz="800">
                <a:latin typeface="Open Sans Light"/>
                <a:ea typeface="Open Sans Light"/>
                <a:cs typeface="Open Sans Light"/>
                <a:sym typeface="Open Sans Light"/>
              </a:rPr>
              <a:t>中的 Cucumber 中的 Gherkin 语法，将其与</a:t>
            </a:r>
            <a:r>
              <a:rPr lang="zh-CN" sz="800" b="1">
                <a:latin typeface="Open Sans"/>
                <a:ea typeface="Open Sans"/>
                <a:cs typeface="Open Sans"/>
                <a:sym typeface="Open Sans"/>
              </a:rPr>
              <a:t>设计过程</a:t>
            </a:r>
            <a:r>
              <a:rPr lang="zh-CN" sz="800">
                <a:latin typeface="Open Sans Light"/>
                <a:ea typeface="Open Sans Light"/>
                <a:cs typeface="Open Sans Light"/>
                <a:sym typeface="Open Sans Light"/>
              </a:rPr>
              <a:t>中的 UML、流相关联。</a:t>
            </a:r>
            <a:endParaRPr sz="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39" name="Google Shape;539;p52"/>
          <p:cNvSpPr txBox="1"/>
          <p:nvPr/>
        </p:nvSpPr>
        <p:spPr>
          <a:xfrm>
            <a:off x="3401350" y="2980150"/>
            <a:ext cx="21570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Open Sans Light"/>
                <a:ea typeface="Open Sans Light"/>
                <a:cs typeface="Open Sans Light"/>
                <a:sym typeface="Open Sans Light"/>
              </a:rPr>
              <a:t>开发要素不再以数据库的形式存储，而是以文件 + 版本管理的形式与代码库同在。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Open Sans Light"/>
                <a:ea typeface="Open Sans Light"/>
                <a:cs typeface="Open Sans Light"/>
                <a:sym typeface="Open Sans Light"/>
              </a:rPr>
              <a:t>示例：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 b="1">
                <a:latin typeface="Open Sans"/>
                <a:ea typeface="Open Sans"/>
                <a:cs typeface="Open Sans"/>
                <a:sym typeface="Open Sans"/>
              </a:rPr>
              <a:t>需求过程</a:t>
            </a:r>
            <a:r>
              <a:rPr lang="zh-CN" sz="800">
                <a:latin typeface="Open Sans Light"/>
                <a:ea typeface="Open Sans Light"/>
                <a:cs typeface="Open Sans Light"/>
                <a:sym typeface="Open Sans Light"/>
              </a:rPr>
              <a:t>中产生的需求，以文件的形式保存到代码库中。</a:t>
            </a:r>
            <a:endParaRPr sz="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40" name="Google Shape;540;p52"/>
          <p:cNvSpPr txBox="1"/>
          <p:nvPr/>
        </p:nvSpPr>
        <p:spPr>
          <a:xfrm>
            <a:off x="5872025" y="2980150"/>
            <a:ext cx="21570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Open Sans Light"/>
                <a:ea typeface="Open Sans Light"/>
                <a:cs typeface="Open Sans Light"/>
                <a:sym typeface="Open Sans Light"/>
              </a:rPr>
              <a:t>在开发环境/开发工具中，将文件形式存储的流程语言显性化展示出来，并且可以进行交互。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Open Sans Light"/>
                <a:ea typeface="Open Sans Light"/>
                <a:cs typeface="Open Sans Light"/>
                <a:sym typeface="Open Sans Light"/>
              </a:rPr>
              <a:t>示例：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 b="1">
                <a:latin typeface="Open Sans"/>
                <a:ea typeface="Open Sans"/>
                <a:cs typeface="Open Sans"/>
                <a:sym typeface="Open Sans"/>
              </a:rPr>
              <a:t>设计过程</a:t>
            </a:r>
            <a:r>
              <a:rPr lang="zh-CN" sz="800">
                <a:latin typeface="Open Sans Light"/>
                <a:ea typeface="Open Sans Light"/>
                <a:cs typeface="Open Sans Light"/>
                <a:sym typeface="Open Sans Light"/>
              </a:rPr>
              <a:t>中的 UI 设计，可以在 IDE 中呈现 ，并以低代码的拖拉拽的方式交互。</a:t>
            </a:r>
            <a:endParaRPr sz="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41" name="Google Shape;541;p52"/>
          <p:cNvSpPr txBox="1">
            <a:spLocks noGrp="1"/>
          </p:cNvSpPr>
          <p:nvPr>
            <p:ph type="title" idx="4294967295"/>
          </p:nvPr>
        </p:nvSpPr>
        <p:spPr>
          <a:xfrm>
            <a:off x="377400" y="298450"/>
            <a:ext cx="8321400" cy="58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Uncode 的代码化万物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4"/>
          <p:cNvSpPr txBox="1">
            <a:spLocks noGrp="1"/>
          </p:cNvSpPr>
          <p:nvPr>
            <p:ph type="title"/>
          </p:nvPr>
        </p:nvSpPr>
        <p:spPr>
          <a:xfrm>
            <a:off x="369000" y="365700"/>
            <a:ext cx="6367800" cy="4412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FFFFFF"/>
                </a:solidFill>
              </a:rPr>
              <a:t>Q &amp; 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59" name="Google Shape;559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31</a:t>
            </a:fld>
            <a:endParaRPr/>
          </a:p>
        </p:txBody>
      </p:sp>
      <p:sp>
        <p:nvSpPr>
          <p:cNvPr id="560" name="Google Shape;560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z="800">
                <a:solidFill>
                  <a:srgbClr val="D9D9D9"/>
                </a:solidFill>
                <a:latin typeface="Inter-Regular"/>
                <a:ea typeface="Inter-Regular"/>
                <a:cs typeface="Inter-Regular"/>
                <a:sym typeface="Inter-Regular"/>
              </a:rPr>
              <a:t>31</a:t>
            </a:fld>
            <a:endParaRPr sz="700">
              <a:solidFill>
                <a:srgbClr val="D9D9D9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561" name="Google Shape;561;p54"/>
          <p:cNvSpPr txBox="1"/>
          <p:nvPr/>
        </p:nvSpPr>
        <p:spPr>
          <a:xfrm>
            <a:off x="368524" y="4759718"/>
            <a:ext cx="39378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zh-CN" sz="600" i="0" u="none" strike="noStrike" cap="none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rPr>
              <a:t>© </a:t>
            </a:r>
            <a:r>
              <a:rPr lang="zh-CN" sz="600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rPr>
              <a:t>2021 </a:t>
            </a:r>
            <a:r>
              <a:rPr lang="zh-CN" sz="600" i="0" u="none" strike="noStrike" cap="none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rPr>
              <a:t>Thought</a:t>
            </a:r>
            <a:r>
              <a:rPr lang="zh-CN" sz="600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rPr>
              <a:t>w</a:t>
            </a:r>
            <a:r>
              <a:rPr lang="zh-CN" sz="600" i="0" u="none" strike="noStrike" cap="none">
                <a:solidFill>
                  <a:srgbClr val="D9D9D9"/>
                </a:solidFill>
                <a:latin typeface="Inter"/>
                <a:ea typeface="Inter"/>
                <a:cs typeface="Inter"/>
                <a:sym typeface="Inter"/>
              </a:rPr>
              <a:t>orks </a:t>
            </a:r>
            <a:endParaRPr sz="600" i="0" u="none" strike="noStrike" cap="none">
              <a:solidFill>
                <a:srgbClr val="D9D9D9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6"/>
          <p:cNvSpPr txBox="1">
            <a:spLocks noGrp="1"/>
          </p:cNvSpPr>
          <p:nvPr>
            <p:ph type="title"/>
          </p:nvPr>
        </p:nvSpPr>
        <p:spPr>
          <a:xfrm>
            <a:off x="369000" y="365700"/>
            <a:ext cx="8406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低代码编程</a:t>
            </a:r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4</a:t>
            </a:fld>
            <a:endParaRPr/>
          </a:p>
        </p:txBody>
      </p:sp>
      <p:sp>
        <p:nvSpPr>
          <p:cNvPr id="127" name="Google Shape;127;p26"/>
          <p:cNvSpPr txBox="1">
            <a:spLocks noGrp="1"/>
          </p:cNvSpPr>
          <p:nvPr>
            <p:ph type="subTitle" idx="2"/>
          </p:nvPr>
        </p:nvSpPr>
        <p:spPr>
          <a:xfrm>
            <a:off x="374450" y="857600"/>
            <a:ext cx="8406000" cy="42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CN">
                <a:solidFill>
                  <a:schemeClr val="dk1"/>
                </a:solidFill>
              </a:rPr>
              <a:t>低代码是一种创建应用的方法，它能让开发人员使用最少的编码知识，来快速开发应用程序。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8" name="Google Shape;12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400" y="1263100"/>
            <a:ext cx="4810225" cy="3245948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6"/>
          <p:cNvSpPr txBox="1"/>
          <p:nvPr/>
        </p:nvSpPr>
        <p:spPr>
          <a:xfrm>
            <a:off x="1528200" y="4673725"/>
            <a:ext cx="313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详细见：</a:t>
            </a:r>
            <a:r>
              <a:rPr lang="zh-CN" sz="700" u="sng">
                <a:solidFill>
                  <a:schemeClr val="hlink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4"/>
              </a:rPr>
              <a:t>https://www.phodal.com/blog/low-code-programming/</a:t>
            </a:r>
            <a:endParaRPr sz="7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0" name="Google Shape;130;p26"/>
          <p:cNvSpPr txBox="1"/>
          <p:nvPr/>
        </p:nvSpPr>
        <p:spPr>
          <a:xfrm>
            <a:off x="5458300" y="1236750"/>
            <a:ext cx="34194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zh-CN" sz="1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UI 编程器</a:t>
            </a:r>
            <a:r>
              <a:rPr lang="zh-C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：在线的拖拽式 UI 设计和页面构建工具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74320" lvl="0" indent="-213359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zh-C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UI 编程器。用于拖拽式设计 UI。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74320" lvl="0" indent="-21335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●"/>
            </a:pPr>
            <a:r>
              <a:rPr lang="zh-C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空白脚手架。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74320" lvl="0" indent="-21335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●"/>
            </a:pPr>
            <a:r>
              <a:rPr lang="zh-C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设计系统。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74320" lvl="0" indent="-21335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●"/>
            </a:pPr>
            <a:r>
              <a:rPr lang="zh-C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代码片段集。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zh-CN" sz="1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流编程器</a:t>
            </a:r>
            <a:r>
              <a:rPr lang="zh-C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：以流编程的方式来编写业务代码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74320" lvl="0" indent="-213359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zh-C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流编程器。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74320" lvl="0" indent="-21335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●"/>
            </a:pPr>
            <a:r>
              <a:rPr lang="zh-C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后端服务。</a:t>
            </a:r>
            <a:endParaRPr sz="12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274320" lvl="0" indent="-21335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●"/>
            </a:pPr>
            <a:r>
              <a:rPr lang="zh-C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模式库。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None/>
            </a:pPr>
            <a:r>
              <a:rPr lang="zh-CN" sz="1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DSL：</a:t>
            </a:r>
            <a:r>
              <a:rPr lang="zh-C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中间表示，用于隔离框架与设计</a:t>
            </a:r>
            <a:r>
              <a:rPr lang="zh-CN" sz="12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。</a:t>
            </a: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411300" y="297900"/>
            <a:ext cx="8321400" cy="58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云上开发</a:t>
            </a:r>
            <a:endParaRPr/>
          </a:p>
        </p:txBody>
      </p:sp>
      <p:sp>
        <p:nvSpPr>
          <p:cNvPr id="136" name="Google Shape;136;p27"/>
          <p:cNvSpPr txBox="1">
            <a:spLocks noGrp="1"/>
          </p:cNvSpPr>
          <p:nvPr>
            <p:ph type="sldNum" idx="12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5</a:t>
            </a:fld>
            <a:endParaRPr/>
          </a:p>
        </p:txBody>
      </p:sp>
      <p:sp>
        <p:nvSpPr>
          <p:cNvPr id="137" name="Google Shape;137;p27"/>
          <p:cNvSpPr txBox="1"/>
          <p:nvPr/>
        </p:nvSpPr>
        <p:spPr>
          <a:xfrm>
            <a:off x="411300" y="3135000"/>
            <a:ext cx="28095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Open Sans Light"/>
                <a:ea typeface="Open Sans Light"/>
                <a:cs typeface="Open Sans Light"/>
                <a:sym typeface="Open Sans Light"/>
              </a:rPr>
              <a:t>提供的云原生一体化开发环境和工具平台，为开发者提供高可用、自动弹性扩缩的后端云服务，包含计算、存储、托管等 Serverless 化能力，可用于云端一体化开发多种端应用，帮助开发者统一构建和管理后端服务和云资源。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38" name="Google Shape;138;p27"/>
          <p:cNvSpPr txBox="1"/>
          <p:nvPr/>
        </p:nvSpPr>
        <p:spPr>
          <a:xfrm>
            <a:off x="777851" y="2592500"/>
            <a:ext cx="1643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latin typeface="Open Sans"/>
                <a:ea typeface="Open Sans"/>
                <a:cs typeface="Open Sans"/>
                <a:sym typeface="Open Sans"/>
              </a:rPr>
              <a:t>云基础设施集成</a:t>
            </a:r>
            <a:endParaRPr sz="16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9" name="Google Shape;1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3275" y="1182250"/>
            <a:ext cx="2109305" cy="118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7"/>
          <p:cNvSpPr txBox="1"/>
          <p:nvPr/>
        </p:nvSpPr>
        <p:spPr>
          <a:xfrm>
            <a:off x="3946363" y="2592500"/>
            <a:ext cx="1523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latin typeface="Open Sans"/>
                <a:ea typeface="Open Sans"/>
                <a:cs typeface="Open Sans"/>
                <a:sym typeface="Open Sans"/>
              </a:rPr>
              <a:t>云 IDE</a:t>
            </a:r>
            <a:endParaRPr sz="16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27"/>
          <p:cNvSpPr txBox="1"/>
          <p:nvPr/>
        </p:nvSpPr>
        <p:spPr>
          <a:xfrm>
            <a:off x="3323650" y="3135000"/>
            <a:ext cx="2809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Open Sans Light"/>
                <a:ea typeface="Open Sans Light"/>
                <a:cs typeface="Open Sans Light"/>
                <a:sym typeface="Open Sans Light"/>
              </a:rPr>
              <a:t>云 IDE 是云开发环境服务，开发者通过浏览器访问即可极速获取云端开发环境，支持编码、调试、运行、预览，还可访问代码仓库和执行命令行，同时支持丰富的插件扩展。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42" name="Google Shape;14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5900" y="1143000"/>
            <a:ext cx="1845300" cy="126407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7"/>
          <p:cNvSpPr txBox="1"/>
          <p:nvPr/>
        </p:nvSpPr>
        <p:spPr>
          <a:xfrm>
            <a:off x="6820538" y="2592500"/>
            <a:ext cx="1523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>
                <a:latin typeface="Open Sans"/>
                <a:ea typeface="Open Sans"/>
                <a:cs typeface="Open Sans"/>
                <a:sym typeface="Open Sans"/>
              </a:rPr>
              <a:t>云端开发时</a:t>
            </a:r>
            <a:endParaRPr sz="16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27"/>
          <p:cNvSpPr txBox="1"/>
          <p:nvPr/>
        </p:nvSpPr>
        <p:spPr>
          <a:xfrm>
            <a:off x="6177350" y="3135000"/>
            <a:ext cx="28095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Open Sans Light"/>
                <a:ea typeface="Open Sans Light"/>
                <a:cs typeface="Open Sans Light"/>
                <a:sym typeface="Open Sans Light"/>
              </a:rPr>
              <a:t>云端开发时。 其愿景是在云时代，开发者使用远程云端原生开发环境来完成开发，而不是在本地计算机上配置开发、调试和测试环境。 用户可以使用诸如于 Nocalhost 执行以下操作： 将复杂的微服务应用程序部署到云环境。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45" name="Google Shape;145;p27"/>
          <p:cNvPicPr preferRelativeResize="0"/>
          <p:nvPr/>
        </p:nvPicPr>
        <p:blipFill rotWithShape="1">
          <a:blip r:embed="rId5">
            <a:alphaModFix/>
          </a:blip>
          <a:srcRect l="10434" t="3642"/>
          <a:stretch/>
        </p:blipFill>
        <p:spPr>
          <a:xfrm>
            <a:off x="711975" y="1212675"/>
            <a:ext cx="2067973" cy="105485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7"/>
          <p:cNvSpPr txBox="1">
            <a:spLocks noGrp="1"/>
          </p:cNvSpPr>
          <p:nvPr>
            <p:ph type="subTitle" idx="2"/>
          </p:nvPr>
        </p:nvSpPr>
        <p:spPr>
          <a:xfrm>
            <a:off x="374450" y="857600"/>
            <a:ext cx="8406000" cy="42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zh-CN"/>
              <a:t>云基础设施集成 + 云 IDE + 云端开发时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>
            <a:spLocks noGrp="1"/>
          </p:cNvSpPr>
          <p:nvPr>
            <p:ph type="title"/>
          </p:nvPr>
        </p:nvSpPr>
        <p:spPr>
          <a:xfrm>
            <a:off x="411300" y="297900"/>
            <a:ext cx="8321400" cy="58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无服务器部署：Darklang</a:t>
            </a:r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sldNum" idx="12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6</a:t>
            </a:fld>
            <a:endParaRPr/>
          </a:p>
        </p:txBody>
      </p:sp>
      <p:sp>
        <p:nvSpPr>
          <p:cNvPr id="153" name="Google Shape;153;p28"/>
          <p:cNvSpPr txBox="1"/>
          <p:nvPr/>
        </p:nvSpPr>
        <p:spPr>
          <a:xfrm>
            <a:off x="1601050" y="4654450"/>
            <a:ext cx="2660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latin typeface="Open Sans Light"/>
                <a:ea typeface="Open Sans Light"/>
                <a:cs typeface="Open Sans Light"/>
                <a:sym typeface="Open Sans Light"/>
              </a:rPr>
              <a:t>详细见：</a:t>
            </a:r>
            <a:r>
              <a:rPr lang="zh-CN" sz="800" u="sng">
                <a:solidFill>
                  <a:schemeClr val="hlink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3"/>
              </a:rPr>
              <a:t>https://darklang.com/</a:t>
            </a:r>
            <a:endParaRPr sz="8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54" name="Google Shape;15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000" y="1333263"/>
            <a:ext cx="4157700" cy="321182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/>
        </p:nvSpPr>
        <p:spPr>
          <a:xfrm>
            <a:off x="4792425" y="1333263"/>
            <a:ext cx="4041000" cy="21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Darklang 想代替以往在本地写代码，编译、运行，git 提交，CI 测试，分支管理，更新部署，K8S 容器调度，nginx 负载均衡，AB 测试等流程。</a:t>
            </a:r>
            <a:endParaRPr sz="12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lnSpc>
                <a:spcPct val="150000"/>
              </a:lnSpc>
              <a:spcBef>
                <a:spcPts val="280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取而代之的是： 直接在 IDE 里修改线上代码，修改完就肯定没有语法错误，顺带编译部署，顺带还做了版本管理，AB 测试，另外线上 dark 也自动替你做好其他生成环境需要考虑的事情如负载均衡，容灾，扩缩容，服务发现等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subTitle" idx="2"/>
          </p:nvPr>
        </p:nvSpPr>
        <p:spPr>
          <a:xfrm>
            <a:off x="374450" y="857600"/>
            <a:ext cx="8406000" cy="42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zh-CN"/>
              <a:t>Darklang 语言是一种编程语言，承诺 “deployless”部署，从代码到生产的时间不超过50毫秒。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xfrm>
            <a:off x="411300" y="297900"/>
            <a:ext cx="8321400" cy="58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云研发：Water 架构</a:t>
            </a:r>
            <a:endParaRPr/>
          </a:p>
        </p:txBody>
      </p:sp>
      <p:sp>
        <p:nvSpPr>
          <p:cNvPr id="162" name="Google Shape;162;p29"/>
          <p:cNvSpPr txBox="1">
            <a:spLocks noGrp="1"/>
          </p:cNvSpPr>
          <p:nvPr>
            <p:ph type="sldNum" idx="12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lang="en-US" altLang="zh-CN"/>
              <a:t>7</a:t>
            </a:fld>
            <a:endParaRPr/>
          </a:p>
        </p:txBody>
      </p:sp>
      <p:sp>
        <p:nvSpPr>
          <p:cNvPr id="163" name="Google Shape;163;p29"/>
          <p:cNvSpPr txBox="1">
            <a:spLocks noGrp="1"/>
          </p:cNvSpPr>
          <p:nvPr>
            <p:ph type="subTitle" idx="2"/>
          </p:nvPr>
        </p:nvSpPr>
        <p:spPr>
          <a:xfrm>
            <a:off x="411250" y="759025"/>
            <a:ext cx="8321400" cy="3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zh-CN" sz="1200"/>
              <a:t>Water 编码架构，即人类编程的产出不再是编程语言这一类型的字符串，编程时只是这种架构模式在 UI 上的呈现，其最终的存储的形式则是：一系列的代码的中间形式，如 AST、HIR、MIR 等。</a:t>
            </a:r>
            <a:endParaRPr sz="1200"/>
          </a:p>
        </p:txBody>
      </p:sp>
      <p:pic>
        <p:nvPicPr>
          <p:cNvPr id="164" name="Google Shape;1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300" y="1332600"/>
            <a:ext cx="5302625" cy="306557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9"/>
          <p:cNvSpPr txBox="1"/>
          <p:nvPr/>
        </p:nvSpPr>
        <p:spPr>
          <a:xfrm>
            <a:off x="5838500" y="1332600"/>
            <a:ext cx="3120000" cy="3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语言无关</a:t>
            </a:r>
            <a:r>
              <a:rPr lang="zh-C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。存储的形态是 AST 形式的 DSL，所以开发人员可以用任意的语言开发。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如 A 使用 Java 语言开发，B 使用 JavaScript 语言开发，它们在存储时将可以转换为统一的 AST。而 B 程序员在自己的编辑器上使用的是呈现语言，所以 B 看到的 A 写的代码可以是 JavaScript，而不再需要是 Java 语言。</a:t>
            </a:r>
            <a:endParaRPr sz="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细粒度权限管理</a:t>
            </a:r>
            <a:r>
              <a:rPr lang="zh-C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。在新的架构模式之下，它可以控制到函数的级别。即特定的开发人员，只拥有修改某一</a:t>
            </a:r>
            <a:r>
              <a:rPr lang="zh-C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特定业务代码集</a:t>
            </a:r>
            <a:r>
              <a:rPr lang="zh-C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权限。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自动化架构</a:t>
            </a:r>
            <a:r>
              <a:rPr lang="zh-C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。当我们消除了架构中文件和文件夹的概念之后，每个模型及其行为以新的形式存在。试想一下在图数据库中，我们如何去表示数据及其关系，那么它就可以不断自动地优化架构，如基于聚类算法实现自动包定义。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None/>
            </a:pPr>
            <a:r>
              <a:rPr lang="zh-CN" sz="10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一切皆文件</a:t>
            </a:r>
            <a:r>
              <a:rPr lang="zh-C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。在 Unix/Linux 系统中，一切都是文件。而到了云时，一切都是数据。尽管，从某种意义上来说，文件也是数据的一种。代码本身也是数据。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6" name="Google Shape;166;p29"/>
          <p:cNvSpPr txBox="1"/>
          <p:nvPr/>
        </p:nvSpPr>
        <p:spPr>
          <a:xfrm>
            <a:off x="1305600" y="4741650"/>
            <a:ext cx="2660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latin typeface="Open Sans Light"/>
                <a:ea typeface="Open Sans Light"/>
                <a:cs typeface="Open Sans Light"/>
                <a:sym typeface="Open Sans Light"/>
              </a:rPr>
              <a:t>详细见：</a:t>
            </a:r>
            <a:r>
              <a:rPr lang="zh-CN" sz="800" u="sng">
                <a:solidFill>
                  <a:schemeClr val="hlink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4"/>
              </a:rPr>
              <a:t>https://github.com/phodal/water/</a:t>
            </a:r>
            <a:r>
              <a:rPr lang="zh-CN" sz="800"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endParaRPr sz="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>
            <a:spLocks noGrp="1"/>
          </p:cNvSpPr>
          <p:nvPr>
            <p:ph type="ctrTitle"/>
          </p:nvPr>
        </p:nvSpPr>
        <p:spPr>
          <a:xfrm>
            <a:off x="369000" y="365700"/>
            <a:ext cx="8463300" cy="392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1"/>
                </a:solidFill>
              </a:rPr>
              <a:t>软件开发代码化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2" name="Google Shape;172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8</a:t>
            </a:fld>
            <a:endParaRPr sz="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/>
          <p:nvPr/>
        </p:nvSpPr>
        <p:spPr>
          <a:xfrm>
            <a:off x="1094575" y="3382913"/>
            <a:ext cx="6891900" cy="4527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1"/>
          <p:cNvSpPr/>
          <p:nvPr/>
        </p:nvSpPr>
        <p:spPr>
          <a:xfrm>
            <a:off x="1094575" y="2914375"/>
            <a:ext cx="6891900" cy="452700"/>
          </a:xfrm>
          <a:prstGeom prst="rect">
            <a:avLst/>
          </a:prstGeom>
          <a:solidFill>
            <a:srgbClr val="76A5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31"/>
          <p:cNvSpPr/>
          <p:nvPr/>
        </p:nvSpPr>
        <p:spPr>
          <a:xfrm>
            <a:off x="1094575" y="2445838"/>
            <a:ext cx="6891900" cy="452700"/>
          </a:xfrm>
          <a:prstGeom prst="rect">
            <a:avLst/>
          </a:prstGeom>
          <a:solidFill>
            <a:srgbClr val="A2C4C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31"/>
          <p:cNvSpPr/>
          <p:nvPr/>
        </p:nvSpPr>
        <p:spPr>
          <a:xfrm>
            <a:off x="1094575" y="1977300"/>
            <a:ext cx="6891900" cy="452700"/>
          </a:xfrm>
          <a:prstGeom prst="rect">
            <a:avLst/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title"/>
          </p:nvPr>
        </p:nvSpPr>
        <p:spPr>
          <a:xfrm>
            <a:off x="411300" y="310550"/>
            <a:ext cx="8321400" cy="720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软件开发过程代码化</a:t>
            </a:r>
            <a:endParaRPr/>
          </a:p>
        </p:txBody>
      </p:sp>
      <p:sp>
        <p:nvSpPr>
          <p:cNvPr id="182" name="Google Shape;182;p31"/>
          <p:cNvSpPr txBox="1">
            <a:spLocks noGrp="1"/>
          </p:cNvSpPr>
          <p:nvPr>
            <p:ph type="sldNum" idx="12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fld id="{00000000-1234-1234-1234-123412341234}" type="slidenum">
              <a:rPr lang="en-US" altLang="zh-CN"/>
              <a:t>9</a:t>
            </a:fld>
            <a:endParaRPr/>
          </a:p>
        </p:txBody>
      </p:sp>
      <p:sp>
        <p:nvSpPr>
          <p:cNvPr id="183" name="Google Shape;183;p31"/>
          <p:cNvSpPr/>
          <p:nvPr/>
        </p:nvSpPr>
        <p:spPr>
          <a:xfrm>
            <a:off x="2478263" y="1583725"/>
            <a:ext cx="707100" cy="2955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设计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" name="Google Shape;184;p31"/>
          <p:cNvSpPr/>
          <p:nvPr/>
        </p:nvSpPr>
        <p:spPr>
          <a:xfrm>
            <a:off x="1318138" y="1583725"/>
            <a:ext cx="707100" cy="2955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需求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" name="Google Shape;185;p31"/>
          <p:cNvSpPr/>
          <p:nvPr/>
        </p:nvSpPr>
        <p:spPr>
          <a:xfrm>
            <a:off x="3638388" y="1583725"/>
            <a:ext cx="707100" cy="2955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代码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" name="Google Shape;186;p31"/>
          <p:cNvSpPr/>
          <p:nvPr/>
        </p:nvSpPr>
        <p:spPr>
          <a:xfrm>
            <a:off x="4798513" y="1583725"/>
            <a:ext cx="707100" cy="2955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构建 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Google Shape;187;p31"/>
          <p:cNvSpPr/>
          <p:nvPr/>
        </p:nvSpPr>
        <p:spPr>
          <a:xfrm>
            <a:off x="5958638" y="1583725"/>
            <a:ext cx="707100" cy="2955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部署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" name="Google Shape;188;p31"/>
          <p:cNvSpPr/>
          <p:nvPr/>
        </p:nvSpPr>
        <p:spPr>
          <a:xfrm>
            <a:off x="7118763" y="1583725"/>
            <a:ext cx="707100" cy="2955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运营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9" name="Google Shape;189;p31"/>
          <p:cNvCxnSpPr>
            <a:stCxn id="184" idx="3"/>
            <a:endCxn id="183" idx="1"/>
          </p:cNvCxnSpPr>
          <p:nvPr/>
        </p:nvCxnSpPr>
        <p:spPr>
          <a:xfrm>
            <a:off x="2025238" y="1731475"/>
            <a:ext cx="453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0" name="Google Shape;190;p31"/>
          <p:cNvCxnSpPr>
            <a:stCxn id="183" idx="3"/>
            <a:endCxn id="185" idx="1"/>
          </p:cNvCxnSpPr>
          <p:nvPr/>
        </p:nvCxnSpPr>
        <p:spPr>
          <a:xfrm>
            <a:off x="3185363" y="1731475"/>
            <a:ext cx="453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1" name="Google Shape;191;p31"/>
          <p:cNvCxnSpPr>
            <a:stCxn id="185" idx="3"/>
            <a:endCxn id="186" idx="1"/>
          </p:cNvCxnSpPr>
          <p:nvPr/>
        </p:nvCxnSpPr>
        <p:spPr>
          <a:xfrm>
            <a:off x="4345488" y="1731475"/>
            <a:ext cx="453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2" name="Google Shape;192;p31"/>
          <p:cNvCxnSpPr>
            <a:stCxn id="186" idx="3"/>
            <a:endCxn id="187" idx="1"/>
          </p:cNvCxnSpPr>
          <p:nvPr/>
        </p:nvCxnSpPr>
        <p:spPr>
          <a:xfrm>
            <a:off x="5505613" y="1731475"/>
            <a:ext cx="453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3" name="Google Shape;193;p31"/>
          <p:cNvCxnSpPr>
            <a:stCxn id="187" idx="3"/>
            <a:endCxn id="188" idx="1"/>
          </p:cNvCxnSpPr>
          <p:nvPr/>
        </p:nvCxnSpPr>
        <p:spPr>
          <a:xfrm>
            <a:off x="6665738" y="1731475"/>
            <a:ext cx="453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4" name="Google Shape;194;p31"/>
          <p:cNvCxnSpPr>
            <a:stCxn id="188" idx="0"/>
            <a:endCxn id="184" idx="0"/>
          </p:cNvCxnSpPr>
          <p:nvPr/>
        </p:nvCxnSpPr>
        <p:spPr>
          <a:xfrm rot="5400000">
            <a:off x="4571763" y="-1316225"/>
            <a:ext cx="600" cy="5800500"/>
          </a:xfrm>
          <a:prstGeom prst="bentConnector3">
            <a:avLst>
              <a:gd name="adj1" fmla="val -396875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5" name="Google Shape;195;p31"/>
          <p:cNvSpPr/>
          <p:nvPr/>
        </p:nvSpPr>
        <p:spPr>
          <a:xfrm>
            <a:off x="1257550" y="2063175"/>
            <a:ext cx="828300" cy="295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Open Sans"/>
                <a:ea typeface="Open Sans"/>
                <a:cs typeface="Open Sans"/>
                <a:sym typeface="Open Sans"/>
              </a:rPr>
              <a:t>需求明确 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" name="Google Shape;196;p31"/>
          <p:cNvSpPr/>
          <p:nvPr/>
        </p:nvSpPr>
        <p:spPr>
          <a:xfrm>
            <a:off x="1257550" y="2528075"/>
            <a:ext cx="828300" cy="295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Open Sans"/>
                <a:ea typeface="Open Sans"/>
                <a:cs typeface="Open Sans"/>
                <a:sym typeface="Open Sans"/>
              </a:rPr>
              <a:t>实例化需求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" name="Google Shape;197;p31"/>
          <p:cNvSpPr/>
          <p:nvPr/>
        </p:nvSpPr>
        <p:spPr>
          <a:xfrm>
            <a:off x="1257550" y="2992975"/>
            <a:ext cx="828300" cy="295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Open Sans"/>
                <a:ea typeface="Open Sans"/>
                <a:cs typeface="Open Sans"/>
                <a:sym typeface="Open Sans"/>
              </a:rPr>
              <a:t>需求代码化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" name="Google Shape;198;p31"/>
          <p:cNvSpPr/>
          <p:nvPr/>
        </p:nvSpPr>
        <p:spPr>
          <a:xfrm>
            <a:off x="1257550" y="3457875"/>
            <a:ext cx="828300" cy="295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Open Sans"/>
                <a:ea typeface="Open Sans"/>
                <a:cs typeface="Open Sans"/>
                <a:sym typeface="Open Sans"/>
              </a:rPr>
              <a:t>领域语言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Open Sans"/>
                <a:ea typeface="Open Sans"/>
                <a:cs typeface="Open Sans"/>
                <a:sym typeface="Open Sans"/>
              </a:rPr>
              <a:t>描述需求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" name="Google Shape;199;p31"/>
          <p:cNvSpPr/>
          <p:nvPr/>
        </p:nvSpPr>
        <p:spPr>
          <a:xfrm>
            <a:off x="2417675" y="2063175"/>
            <a:ext cx="828300" cy="295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Open Sans"/>
                <a:ea typeface="Open Sans"/>
                <a:cs typeface="Open Sans"/>
                <a:sym typeface="Open Sans"/>
              </a:rPr>
              <a:t>设计系统化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0" name="Google Shape;200;p31"/>
          <p:cNvSpPr/>
          <p:nvPr/>
        </p:nvSpPr>
        <p:spPr>
          <a:xfrm>
            <a:off x="2417675" y="2542625"/>
            <a:ext cx="828300" cy="295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Open Sans"/>
                <a:ea typeface="Open Sans"/>
                <a:cs typeface="Open Sans"/>
                <a:sym typeface="Open Sans"/>
              </a:rPr>
              <a:t>设计模式化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31"/>
          <p:cNvSpPr/>
          <p:nvPr/>
        </p:nvSpPr>
        <p:spPr>
          <a:xfrm>
            <a:off x="2417675" y="2992975"/>
            <a:ext cx="828300" cy="295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Open Sans"/>
                <a:ea typeface="Open Sans"/>
                <a:cs typeface="Open Sans"/>
                <a:sym typeface="Open Sans"/>
              </a:rPr>
              <a:t>代码化设计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" name="Google Shape;202;p31"/>
          <p:cNvSpPr/>
          <p:nvPr/>
        </p:nvSpPr>
        <p:spPr>
          <a:xfrm>
            <a:off x="2417675" y="3457875"/>
            <a:ext cx="828300" cy="295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Open Sans"/>
                <a:ea typeface="Open Sans"/>
                <a:cs typeface="Open Sans"/>
                <a:sym typeface="Open Sans"/>
              </a:rPr>
              <a:t>代码领域化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" name="Google Shape;203;p31"/>
          <p:cNvSpPr/>
          <p:nvPr/>
        </p:nvSpPr>
        <p:spPr>
          <a:xfrm>
            <a:off x="3577800" y="2063175"/>
            <a:ext cx="828300" cy="295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Open Sans"/>
                <a:ea typeface="Open Sans"/>
                <a:cs typeface="Open Sans"/>
                <a:sym typeface="Open Sans"/>
              </a:rPr>
              <a:t>开发模式化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" name="Google Shape;204;p31"/>
          <p:cNvSpPr/>
          <p:nvPr/>
        </p:nvSpPr>
        <p:spPr>
          <a:xfrm>
            <a:off x="3577800" y="2528075"/>
            <a:ext cx="828300" cy="295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Open Sans"/>
                <a:ea typeface="Open Sans"/>
                <a:cs typeface="Open Sans"/>
                <a:sym typeface="Open Sans"/>
              </a:rPr>
              <a:t>代码领域化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5" name="Google Shape;205;p31"/>
          <p:cNvSpPr/>
          <p:nvPr/>
        </p:nvSpPr>
        <p:spPr>
          <a:xfrm>
            <a:off x="3577800" y="2992975"/>
            <a:ext cx="828300" cy="295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Open Sans"/>
                <a:ea typeface="Open Sans"/>
                <a:cs typeface="Open Sans"/>
                <a:sym typeface="Open Sans"/>
              </a:rPr>
              <a:t>需求生成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Open Sans"/>
                <a:ea typeface="Open Sans"/>
                <a:cs typeface="Open Sans"/>
                <a:sym typeface="Open Sans"/>
              </a:rPr>
              <a:t>代码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" name="Google Shape;206;p31"/>
          <p:cNvSpPr/>
          <p:nvPr/>
        </p:nvSpPr>
        <p:spPr>
          <a:xfrm>
            <a:off x="3577800" y="3457875"/>
            <a:ext cx="828300" cy="295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Open Sans"/>
                <a:ea typeface="Open Sans"/>
                <a:cs typeface="Open Sans"/>
                <a:sym typeface="Open Sans"/>
              </a:rPr>
              <a:t>代码化代码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" name="Google Shape;207;p31"/>
          <p:cNvSpPr/>
          <p:nvPr/>
        </p:nvSpPr>
        <p:spPr>
          <a:xfrm>
            <a:off x="4737925" y="2063175"/>
            <a:ext cx="828300" cy="295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Open Sans"/>
                <a:ea typeface="Open Sans"/>
                <a:cs typeface="Open Sans"/>
                <a:sym typeface="Open Sans"/>
              </a:rPr>
              <a:t>持续构建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" name="Google Shape;208;p31"/>
          <p:cNvSpPr/>
          <p:nvPr/>
        </p:nvSpPr>
        <p:spPr>
          <a:xfrm>
            <a:off x="4737925" y="2528075"/>
            <a:ext cx="828300" cy="295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Open Sans"/>
                <a:ea typeface="Open Sans"/>
                <a:cs typeface="Open Sans"/>
                <a:sym typeface="Open Sans"/>
              </a:rPr>
              <a:t>持续自动化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Open Sans"/>
                <a:ea typeface="Open Sans"/>
                <a:cs typeface="Open Sans"/>
                <a:sym typeface="Open Sans"/>
              </a:rPr>
              <a:t>设计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" name="Google Shape;209;p31"/>
          <p:cNvSpPr/>
          <p:nvPr/>
        </p:nvSpPr>
        <p:spPr>
          <a:xfrm>
            <a:off x="4737925" y="2992975"/>
            <a:ext cx="828300" cy="295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Open Sans"/>
                <a:ea typeface="Open Sans"/>
                <a:cs typeface="Open Sans"/>
                <a:sym typeface="Open Sans"/>
              </a:rPr>
              <a:t>构建代码化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" name="Google Shape;210;p31"/>
          <p:cNvSpPr/>
          <p:nvPr/>
        </p:nvSpPr>
        <p:spPr>
          <a:xfrm>
            <a:off x="4737925" y="3457875"/>
            <a:ext cx="828300" cy="295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Open Sans"/>
                <a:ea typeface="Open Sans"/>
                <a:cs typeface="Open Sans"/>
                <a:sym typeface="Open Sans"/>
              </a:rPr>
              <a:t>构建构建化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1" name="Google Shape;211;p31"/>
          <p:cNvSpPr/>
          <p:nvPr/>
        </p:nvSpPr>
        <p:spPr>
          <a:xfrm>
            <a:off x="5921925" y="2063175"/>
            <a:ext cx="828300" cy="295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Open Sans"/>
                <a:ea typeface="Open Sans"/>
                <a:cs typeface="Open Sans"/>
                <a:sym typeface="Open Sans"/>
              </a:rPr>
              <a:t>部署自动化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2" name="Google Shape;212;p31"/>
          <p:cNvSpPr/>
          <p:nvPr/>
        </p:nvSpPr>
        <p:spPr>
          <a:xfrm>
            <a:off x="5921925" y="2542625"/>
            <a:ext cx="828300" cy="295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Open Sans"/>
                <a:ea typeface="Open Sans"/>
                <a:cs typeface="Open Sans"/>
                <a:sym typeface="Open Sans"/>
              </a:rPr>
              <a:t>提交即上线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3" name="Google Shape;213;p31"/>
          <p:cNvSpPr/>
          <p:nvPr/>
        </p:nvSpPr>
        <p:spPr>
          <a:xfrm>
            <a:off x="5921925" y="2992975"/>
            <a:ext cx="828300" cy="295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Open Sans"/>
                <a:ea typeface="Open Sans"/>
                <a:cs typeface="Open Sans"/>
                <a:sym typeface="Open Sans"/>
              </a:rPr>
              <a:t>部署代码化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4" name="Google Shape;214;p31"/>
          <p:cNvSpPr/>
          <p:nvPr/>
        </p:nvSpPr>
        <p:spPr>
          <a:xfrm>
            <a:off x="5921925" y="3457875"/>
            <a:ext cx="828300" cy="295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Open Sans"/>
                <a:ea typeface="Open Sans"/>
                <a:cs typeface="Open Sans"/>
                <a:sym typeface="Open Sans"/>
              </a:rPr>
              <a:t>部署自治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" name="Google Shape;215;p31"/>
          <p:cNvSpPr/>
          <p:nvPr/>
        </p:nvSpPr>
        <p:spPr>
          <a:xfrm>
            <a:off x="7058175" y="2063175"/>
            <a:ext cx="828300" cy="295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Open Sans"/>
                <a:ea typeface="Open Sans"/>
                <a:cs typeface="Open Sans"/>
                <a:sym typeface="Open Sans"/>
              </a:rPr>
              <a:t>运营可视化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6" name="Google Shape;216;p31"/>
          <p:cNvSpPr/>
          <p:nvPr/>
        </p:nvSpPr>
        <p:spPr>
          <a:xfrm>
            <a:off x="7058175" y="2542625"/>
            <a:ext cx="828300" cy="295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Open Sans"/>
                <a:ea typeface="Open Sans"/>
                <a:cs typeface="Open Sans"/>
                <a:sym typeface="Open Sans"/>
              </a:rPr>
              <a:t>运营中心化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7" name="Google Shape;217;p31"/>
          <p:cNvSpPr/>
          <p:nvPr/>
        </p:nvSpPr>
        <p:spPr>
          <a:xfrm>
            <a:off x="7058175" y="2992975"/>
            <a:ext cx="828300" cy="295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Open Sans"/>
                <a:ea typeface="Open Sans"/>
                <a:cs typeface="Open Sans"/>
                <a:sym typeface="Open Sans"/>
              </a:rPr>
              <a:t>代码化运营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8" name="Google Shape;218;p31"/>
          <p:cNvSpPr/>
          <p:nvPr/>
        </p:nvSpPr>
        <p:spPr>
          <a:xfrm>
            <a:off x="7058175" y="3443325"/>
            <a:ext cx="828300" cy="295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Open Sans"/>
                <a:ea typeface="Open Sans"/>
                <a:cs typeface="Open Sans"/>
                <a:sym typeface="Open Sans"/>
              </a:rPr>
              <a:t>运营需求化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" name="Google Shape;219;p31"/>
          <p:cNvSpPr/>
          <p:nvPr/>
        </p:nvSpPr>
        <p:spPr>
          <a:xfrm>
            <a:off x="1094575" y="3851450"/>
            <a:ext cx="6891900" cy="452700"/>
          </a:xfrm>
          <a:prstGeom prst="rect">
            <a:avLst/>
          </a:prstGeom>
          <a:solidFill>
            <a:srgbClr val="134F5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1"/>
          <p:cNvSpPr txBox="1"/>
          <p:nvPr/>
        </p:nvSpPr>
        <p:spPr>
          <a:xfrm>
            <a:off x="198550" y="2003550"/>
            <a:ext cx="82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Inter"/>
                <a:ea typeface="Inter"/>
                <a:cs typeface="Inter"/>
                <a:sym typeface="Inter"/>
              </a:rPr>
              <a:t>Level 1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1" name="Google Shape;221;p31"/>
          <p:cNvSpPr txBox="1"/>
          <p:nvPr/>
        </p:nvSpPr>
        <p:spPr>
          <a:xfrm>
            <a:off x="198550" y="2465525"/>
            <a:ext cx="82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Inter"/>
                <a:ea typeface="Inter"/>
                <a:cs typeface="Inter"/>
                <a:sym typeface="Inter"/>
              </a:rPr>
              <a:t>Level 2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2" name="Google Shape;222;p31"/>
          <p:cNvSpPr txBox="1"/>
          <p:nvPr/>
        </p:nvSpPr>
        <p:spPr>
          <a:xfrm>
            <a:off x="198550" y="2927500"/>
            <a:ext cx="82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Inter"/>
                <a:ea typeface="Inter"/>
                <a:cs typeface="Inter"/>
                <a:sym typeface="Inter"/>
              </a:rPr>
              <a:t>Level 3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3" name="Google Shape;223;p31"/>
          <p:cNvSpPr txBox="1"/>
          <p:nvPr/>
        </p:nvSpPr>
        <p:spPr>
          <a:xfrm>
            <a:off x="198550" y="3389475"/>
            <a:ext cx="82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Inter"/>
                <a:ea typeface="Inter"/>
                <a:cs typeface="Inter"/>
                <a:sym typeface="Inter"/>
              </a:rPr>
              <a:t>Level 4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4" name="Google Shape;224;p31"/>
          <p:cNvSpPr txBox="1"/>
          <p:nvPr/>
        </p:nvSpPr>
        <p:spPr>
          <a:xfrm>
            <a:off x="198550" y="3851450"/>
            <a:ext cx="82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Inter"/>
                <a:ea typeface="Inter"/>
                <a:cs typeface="Inter"/>
                <a:sym typeface="Inter"/>
              </a:rPr>
              <a:t>Level 5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5" name="Google Shape;225;p31"/>
          <p:cNvSpPr txBox="1"/>
          <p:nvPr/>
        </p:nvSpPr>
        <p:spPr>
          <a:xfrm>
            <a:off x="1257550" y="4743300"/>
            <a:ext cx="3000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00"/>
              <a:t>体系：https://github.com/phodal/cloud-dev</a:t>
            </a:r>
            <a:endParaRPr sz="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oughtworks Master 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EDF1F3"/>
      </a:lt2>
      <a:accent1>
        <a:srgbClr val="003D4F"/>
      </a:accent1>
      <a:accent2>
        <a:srgbClr val="F2617A"/>
      </a:accent2>
      <a:accent3>
        <a:srgbClr val="CC850A"/>
      </a:accent3>
      <a:accent4>
        <a:srgbClr val="6B9E78"/>
      </a:accent4>
      <a:accent5>
        <a:srgbClr val="47A1AD"/>
      </a:accent5>
      <a:accent6>
        <a:srgbClr val="634F7D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2107</Words>
  <Application>Microsoft Macintosh PowerPoint</Application>
  <PresentationFormat>On-screen Show (16:9)</PresentationFormat>
  <Paragraphs>316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Noto Serif SC</vt:lpstr>
      <vt:lpstr>Arial</vt:lpstr>
      <vt:lpstr>Open Sans SemiBold</vt:lpstr>
      <vt:lpstr>Bitter</vt:lpstr>
      <vt:lpstr>Inter-Regular</vt:lpstr>
      <vt:lpstr>Courier New</vt:lpstr>
      <vt:lpstr>Open Sans Light</vt:lpstr>
      <vt:lpstr>Inter</vt:lpstr>
      <vt:lpstr>Noto Sans SC</vt:lpstr>
      <vt:lpstr>Open Sans</vt:lpstr>
      <vt:lpstr>Thoughtworks Master </vt:lpstr>
      <vt:lpstr>DSL &amp; 云研发</vt:lpstr>
      <vt:lpstr>软件研发体系趋势</vt:lpstr>
      <vt:lpstr>软件开发两极化趋势</vt:lpstr>
      <vt:lpstr>低代码编程</vt:lpstr>
      <vt:lpstr>云上开发</vt:lpstr>
      <vt:lpstr>无服务器部署：Darklang</vt:lpstr>
      <vt:lpstr>云研发：Water 架构</vt:lpstr>
      <vt:lpstr>软件开发代码化</vt:lpstr>
      <vt:lpstr>软件开发过程代码化</vt:lpstr>
      <vt:lpstr>DSLs</vt:lpstr>
      <vt:lpstr>PowerPoint Presentation</vt:lpstr>
      <vt:lpstr>需求  DSL： Story</vt:lpstr>
      <vt:lpstr>Gherkin 语法示例</vt:lpstr>
      <vt:lpstr>设计  DSL： Unflow </vt:lpstr>
      <vt:lpstr>设计  DSL： Unflow</vt:lpstr>
      <vt:lpstr>Unflow 设计过程（1）：提取交互 </vt:lpstr>
      <vt:lpstr>Unflow 设计过程（2）：组件定义</vt:lpstr>
      <vt:lpstr>Unflow 设计过程（3）：定义布局</vt:lpstr>
      <vt:lpstr>代码化代码：Datum</vt:lpstr>
      <vt:lpstr>Typography 语法解析器（原型 + 语法设计阶段）</vt:lpstr>
      <vt:lpstr>代码化代码：Datum</vt:lpstr>
      <vt:lpstr>架构守护：Guarding</vt:lpstr>
      <vt:lpstr>Forming - 架构设计（设计中）</vt:lpstr>
      <vt:lpstr>DSL 设计技巧</vt:lpstr>
      <vt:lpstr>DSL 设计技巧</vt:lpstr>
      <vt:lpstr>Forming - 架构设计步骤</vt:lpstr>
      <vt:lpstr>Forming - 架构设计步骤（二）：实现与演进</vt:lpstr>
      <vt:lpstr>Uncode IDE</vt:lpstr>
      <vt:lpstr>Uncode IDE 架构</vt:lpstr>
      <vt:lpstr>Uncode 的代码化万物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DSL &amp; 云研发</dc:title>
  <cp:lastModifiedBy>Huang Phodal</cp:lastModifiedBy>
  <cp:revision>1</cp:revision>
  <dcterms:modified xsi:type="dcterms:W3CDTF">2021-07-03T13:01:04Z</dcterms:modified>
</cp:coreProperties>
</file>